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22"/>
  </p:notesMasterIdLst>
  <p:handoutMasterIdLst>
    <p:handoutMasterId r:id="rId23"/>
  </p:handoutMasterIdLst>
  <p:sldIdLst>
    <p:sldId id="1515" r:id="rId2"/>
    <p:sldId id="1616" r:id="rId3"/>
    <p:sldId id="1566" r:id="rId4"/>
    <p:sldId id="1567" r:id="rId5"/>
    <p:sldId id="1569" r:id="rId6"/>
    <p:sldId id="1568" r:id="rId7"/>
    <p:sldId id="1570" r:id="rId8"/>
    <p:sldId id="1571" r:id="rId9"/>
    <p:sldId id="1572" r:id="rId10"/>
    <p:sldId id="1574" r:id="rId11"/>
    <p:sldId id="1575" r:id="rId12"/>
    <p:sldId id="1576" r:id="rId13"/>
    <p:sldId id="1579" r:id="rId14"/>
    <p:sldId id="1580" r:id="rId15"/>
    <p:sldId id="1617" r:id="rId16"/>
    <p:sldId id="1618" r:id="rId17"/>
    <p:sldId id="1619" r:id="rId18"/>
    <p:sldId id="1620" r:id="rId19"/>
    <p:sldId id="1621" r:id="rId20"/>
    <p:sldId id="1521" r:id="rId21"/>
  </p:sldIdLst>
  <p:sldSz cx="9144000" cy="6858000" type="screen4x3"/>
  <p:notesSz cx="7023100" cy="9309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02B"/>
    <a:srgbClr val="666699"/>
    <a:srgbClr val="A03078"/>
    <a:srgbClr val="FF3399"/>
    <a:srgbClr val="00FFFF"/>
    <a:srgbClr val="16EE59"/>
    <a:srgbClr val="1506D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004" autoAdjust="0"/>
  </p:normalViewPr>
  <p:slideViewPr>
    <p:cSldViewPr snapToGrid="0" snapToObjects="1">
      <p:cViewPr varScale="1">
        <p:scale>
          <a:sx n="75" d="100"/>
          <a:sy n="75" d="100"/>
        </p:scale>
        <p:origin x="18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44"/>
    </p:cViewPr>
  </p:sorterViewPr>
  <p:notesViewPr>
    <p:cSldViewPr snapToGrid="0" snapToObjects="1">
      <p:cViewPr varScale="1">
        <p:scale>
          <a:sx n="42" d="100"/>
          <a:sy n="42" d="100"/>
        </p:scale>
        <p:origin x="-3008" y="-12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DF7F2-1BB6-43A8-A26C-E250A74AFCC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DB154AC-E973-46BA-8355-93015ECE354E}">
      <dgm:prSet phldrT="[Metin]"/>
      <dgm:spPr/>
      <dgm:t>
        <a:bodyPr/>
        <a:lstStyle/>
        <a:p>
          <a:pPr algn="l"/>
          <a:r>
            <a:rPr lang="tr-TR" altLang="tr-TR" b="1" dirty="0" smtClean="0">
              <a:cs typeface="Times New Roman" panose="02020603050405020304" pitchFamily="18" charset="0"/>
            </a:rPr>
            <a:t>Üst limitler dahilinde ve destek kalemleri bazında oransal destek</a:t>
          </a:r>
          <a:endParaRPr lang="tr-TR" b="1" dirty="0"/>
        </a:p>
      </dgm:t>
    </dgm:pt>
    <dgm:pt modelId="{517B38CD-8394-4D91-891C-455FD3242BD5}" type="parTrans" cxnId="{0321AC3F-405D-4B76-BA50-21AA8130B51E}">
      <dgm:prSet/>
      <dgm:spPr/>
      <dgm:t>
        <a:bodyPr/>
        <a:lstStyle/>
        <a:p>
          <a:endParaRPr lang="tr-TR" b="1"/>
        </a:p>
      </dgm:t>
    </dgm:pt>
    <dgm:pt modelId="{A435B7DB-C823-40A6-BC7B-94F431669813}" type="sibTrans" cxnId="{0321AC3F-405D-4B76-BA50-21AA8130B51E}">
      <dgm:prSet/>
      <dgm:spPr/>
      <dgm:t>
        <a:bodyPr/>
        <a:lstStyle/>
        <a:p>
          <a:endParaRPr lang="tr-TR" b="1"/>
        </a:p>
      </dgm:t>
    </dgm:pt>
    <dgm:pt modelId="{76DE851E-0369-4ACD-8FC8-8E8FDB74FBA9}">
      <dgm:prSet phldrT="[Metin]"/>
      <dgm:spPr/>
      <dgm:t>
        <a:bodyPr/>
        <a:lstStyle/>
        <a:p>
          <a:r>
            <a:rPr lang="tr-TR" altLang="tr-TR" b="1" dirty="0" smtClean="0">
              <a:cs typeface="Times New Roman" panose="02020603050405020304" pitchFamily="18" charset="0"/>
              <a:sym typeface="Wingdings" panose="05000000000000000000" pitchFamily="2" charset="2"/>
            </a:rPr>
            <a:t>Çok sayıda belge / bürokrasi </a:t>
          </a:r>
          <a:endParaRPr lang="tr-TR" b="1" dirty="0"/>
        </a:p>
      </dgm:t>
    </dgm:pt>
    <dgm:pt modelId="{3EE1190E-6BC8-499C-B84D-F949CAFF4581}" type="parTrans" cxnId="{21A47607-2557-437D-9C9A-69ED8BDBC26C}">
      <dgm:prSet/>
      <dgm:spPr/>
      <dgm:t>
        <a:bodyPr/>
        <a:lstStyle/>
        <a:p>
          <a:endParaRPr lang="tr-TR" b="1"/>
        </a:p>
      </dgm:t>
    </dgm:pt>
    <dgm:pt modelId="{5B559A6A-B068-4828-BEF8-8A70E0822141}" type="sibTrans" cxnId="{21A47607-2557-437D-9C9A-69ED8BDBC26C}">
      <dgm:prSet/>
      <dgm:spPr/>
      <dgm:t>
        <a:bodyPr/>
        <a:lstStyle/>
        <a:p>
          <a:endParaRPr lang="tr-TR" b="1"/>
        </a:p>
      </dgm:t>
    </dgm:pt>
    <dgm:pt modelId="{C36095B7-3F47-4FBD-9BE6-3049EA54A3D7}">
      <dgm:prSet phldrT="[Metin]"/>
      <dgm:spPr/>
      <dgm:t>
        <a:bodyPr/>
        <a:lstStyle/>
        <a:p>
          <a:pPr algn="l"/>
          <a:r>
            <a:rPr lang="tr-TR" altLang="tr-TR" b="1" dirty="0" err="1" smtClean="0">
              <a:cs typeface="Times New Roman" panose="02020603050405020304" pitchFamily="18" charset="0"/>
              <a:sym typeface="Wingdings" panose="05000000000000000000" pitchFamily="2" charset="2"/>
            </a:rPr>
            <a:t>İBGS’lerde</a:t>
          </a:r>
          <a:r>
            <a:rPr lang="tr-TR" altLang="tr-TR" b="1" dirty="0" smtClean="0">
              <a:cs typeface="Times New Roman" panose="02020603050405020304" pitchFamily="18" charset="0"/>
              <a:sym typeface="Wingdings" panose="05000000000000000000" pitchFamily="2" charset="2"/>
            </a:rPr>
            <a:t> artan iş yükü</a:t>
          </a:r>
          <a:r>
            <a:rPr lang="tr-TR" b="1" dirty="0" smtClean="0"/>
            <a:t>	</a:t>
          </a:r>
          <a:endParaRPr lang="tr-TR" b="1" dirty="0"/>
        </a:p>
      </dgm:t>
    </dgm:pt>
    <dgm:pt modelId="{84A0EE5B-CCB0-438D-9521-FFA8DFF552F7}" type="parTrans" cxnId="{666B5D19-8CE6-4652-8D2E-129D82083340}">
      <dgm:prSet/>
      <dgm:spPr/>
      <dgm:t>
        <a:bodyPr/>
        <a:lstStyle/>
        <a:p>
          <a:endParaRPr lang="tr-TR" b="1"/>
        </a:p>
      </dgm:t>
    </dgm:pt>
    <dgm:pt modelId="{C542FEAE-12C0-4806-9A5F-F9B9B9718D48}" type="sibTrans" cxnId="{666B5D19-8CE6-4652-8D2E-129D82083340}">
      <dgm:prSet/>
      <dgm:spPr/>
      <dgm:t>
        <a:bodyPr/>
        <a:lstStyle/>
        <a:p>
          <a:endParaRPr lang="tr-TR" b="1"/>
        </a:p>
      </dgm:t>
    </dgm:pt>
    <dgm:pt modelId="{FE9A7D21-E034-4ECA-8D7C-15CFE8A8582C}">
      <dgm:prSet/>
      <dgm:spPr/>
      <dgm:t>
        <a:bodyPr/>
        <a:lstStyle/>
        <a:p>
          <a:r>
            <a:rPr lang="tr-TR" altLang="tr-TR" b="1" dirty="0" smtClean="0">
              <a:cs typeface="Times New Roman" panose="02020603050405020304" pitchFamily="18" charset="0"/>
              <a:sym typeface="Wingdings" panose="05000000000000000000" pitchFamily="2" charset="2"/>
            </a:rPr>
            <a:t>Fuar destek ödemelerinde gecikme </a:t>
          </a:r>
          <a:endParaRPr lang="tr-TR" b="1" dirty="0"/>
        </a:p>
      </dgm:t>
    </dgm:pt>
    <dgm:pt modelId="{1B2D75BC-BFDF-4157-921C-5F46EE2CFE8A}" type="parTrans" cxnId="{2147E878-3166-4C0A-84F2-96103B8B00A4}">
      <dgm:prSet/>
      <dgm:spPr/>
      <dgm:t>
        <a:bodyPr/>
        <a:lstStyle/>
        <a:p>
          <a:endParaRPr lang="tr-TR" b="1"/>
        </a:p>
      </dgm:t>
    </dgm:pt>
    <dgm:pt modelId="{33AE7602-1745-4E58-BA7A-E2D26D6AE6BC}" type="sibTrans" cxnId="{2147E878-3166-4C0A-84F2-96103B8B00A4}">
      <dgm:prSet/>
      <dgm:spPr/>
      <dgm:t>
        <a:bodyPr/>
        <a:lstStyle/>
        <a:p>
          <a:endParaRPr lang="tr-TR" b="1"/>
        </a:p>
      </dgm:t>
    </dgm:pt>
    <dgm:pt modelId="{17A51D53-73A6-4A59-AF49-8E82D16B486B}">
      <dgm:prSet/>
      <dgm:spPr/>
      <dgm:t>
        <a:bodyPr/>
        <a:lstStyle/>
        <a:p>
          <a:r>
            <a:rPr lang="tr-TR" altLang="tr-TR" b="1" dirty="0" smtClean="0">
              <a:cs typeface="Times New Roman" panose="02020603050405020304" pitchFamily="18" charset="0"/>
              <a:sym typeface="Wingdings" panose="05000000000000000000" pitchFamily="2" charset="2"/>
            </a:rPr>
            <a:t>Katılımcıların mağduriyeti ve şikayetler</a:t>
          </a:r>
          <a:endParaRPr lang="tr-TR" b="1" dirty="0"/>
        </a:p>
      </dgm:t>
    </dgm:pt>
    <dgm:pt modelId="{8442E65A-5DB7-4F80-8C47-9295DFF6937F}" type="parTrans" cxnId="{5E1B6082-0639-4807-9C54-B62F312A6DD6}">
      <dgm:prSet/>
      <dgm:spPr/>
      <dgm:t>
        <a:bodyPr/>
        <a:lstStyle/>
        <a:p>
          <a:endParaRPr lang="tr-TR" b="1"/>
        </a:p>
      </dgm:t>
    </dgm:pt>
    <dgm:pt modelId="{EF3AEEFB-D355-468F-B246-CFE8F4588E70}" type="sibTrans" cxnId="{5E1B6082-0639-4807-9C54-B62F312A6DD6}">
      <dgm:prSet/>
      <dgm:spPr/>
      <dgm:t>
        <a:bodyPr/>
        <a:lstStyle/>
        <a:p>
          <a:endParaRPr lang="tr-TR" b="1"/>
        </a:p>
      </dgm:t>
    </dgm:pt>
    <dgm:pt modelId="{9B739B44-B88C-446E-B648-2498C4B7925F}">
      <dgm:prSet/>
      <dgm:spPr/>
      <dgm:t>
        <a:bodyPr/>
        <a:lstStyle/>
        <a:p>
          <a:endParaRPr lang="tr-TR" b="1"/>
        </a:p>
      </dgm:t>
    </dgm:pt>
    <dgm:pt modelId="{13BE0B2A-CDF9-43BC-A2A3-95F13CA0BA3B}" type="parTrans" cxnId="{BB62BB21-40D4-45F5-99CC-D3499D72A611}">
      <dgm:prSet/>
      <dgm:spPr/>
      <dgm:t>
        <a:bodyPr/>
        <a:lstStyle/>
        <a:p>
          <a:endParaRPr lang="tr-TR" b="1"/>
        </a:p>
      </dgm:t>
    </dgm:pt>
    <dgm:pt modelId="{7C57FE15-3CA0-47D1-A6E0-666CF2A5A71B}" type="sibTrans" cxnId="{BB62BB21-40D4-45F5-99CC-D3499D72A611}">
      <dgm:prSet/>
      <dgm:spPr/>
      <dgm:t>
        <a:bodyPr/>
        <a:lstStyle/>
        <a:p>
          <a:endParaRPr lang="tr-TR" b="1"/>
        </a:p>
      </dgm:t>
    </dgm:pt>
    <dgm:pt modelId="{FE968EC2-B1C9-45E1-82E8-FC161A0FE5B2}" type="pres">
      <dgm:prSet presAssocID="{61CDF7F2-1BB6-43A8-A26C-E250A74AFCC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6A18D17-1000-4FEF-B653-9942BC7944E6}" type="pres">
      <dgm:prSet presAssocID="{61CDF7F2-1BB6-43A8-A26C-E250A74AFCC5}" presName="dummyMaxCanvas" presStyleCnt="0">
        <dgm:presLayoutVars/>
      </dgm:prSet>
      <dgm:spPr/>
    </dgm:pt>
    <dgm:pt modelId="{95F0CFC8-A968-4D7D-A379-29DBB29274E1}" type="pres">
      <dgm:prSet presAssocID="{61CDF7F2-1BB6-43A8-A26C-E250A74AFCC5}" presName="FiveNodes_1" presStyleLbl="node1" presStyleIdx="0" presStyleCnt="5" custLinFactNeighborX="-38352" custLinFactNeighborY="-295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B1F8EE-1A6D-435D-B496-A189090948A3}" type="pres">
      <dgm:prSet presAssocID="{61CDF7F2-1BB6-43A8-A26C-E250A74AFCC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BD23B6-6C65-4AC9-9478-FA62DC1C5DAC}" type="pres">
      <dgm:prSet presAssocID="{61CDF7F2-1BB6-43A8-A26C-E250A74AFCC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EFDD36-94CD-4CDD-B6D1-9A97A72CF900}" type="pres">
      <dgm:prSet presAssocID="{61CDF7F2-1BB6-43A8-A26C-E250A74AFCC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5B0F96-B541-4019-989B-B218AC0F15FA}" type="pres">
      <dgm:prSet presAssocID="{61CDF7F2-1BB6-43A8-A26C-E250A74AFCC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608A88-A747-42D3-ABA0-FB7AF6DB56A9}" type="pres">
      <dgm:prSet presAssocID="{61CDF7F2-1BB6-43A8-A26C-E250A74AFCC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D59A5F-3EBF-4EDC-BE1D-148921D9AE5D}" type="pres">
      <dgm:prSet presAssocID="{61CDF7F2-1BB6-43A8-A26C-E250A74AFCC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3B9152-4DDC-44B8-83F9-0C78D092365E}" type="pres">
      <dgm:prSet presAssocID="{61CDF7F2-1BB6-43A8-A26C-E250A74AFCC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C89CFC-198A-47B9-891D-8C608FAFF80B}" type="pres">
      <dgm:prSet presAssocID="{61CDF7F2-1BB6-43A8-A26C-E250A74AFCC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58386CA-ABE4-4149-885E-1BDFA7D306EF}" type="pres">
      <dgm:prSet presAssocID="{61CDF7F2-1BB6-43A8-A26C-E250A74AFCC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557FAB-25D3-41CB-B9D7-751F5F2CD874}" type="pres">
      <dgm:prSet presAssocID="{61CDF7F2-1BB6-43A8-A26C-E250A74AFCC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FA3586-C935-438D-81EC-EE803FBC5897}" type="pres">
      <dgm:prSet presAssocID="{61CDF7F2-1BB6-43A8-A26C-E250A74AFCC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1235B21-D2DF-43BB-84BD-6A11ECA7733F}" type="pres">
      <dgm:prSet presAssocID="{61CDF7F2-1BB6-43A8-A26C-E250A74AFCC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FF100F-6E15-4387-83B1-990950F01663}" type="pres">
      <dgm:prSet presAssocID="{61CDF7F2-1BB6-43A8-A26C-E250A74AFCC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2C6FF73-C46E-4533-90A2-7BBE9D3905A7}" type="presOf" srcId="{6DB154AC-E973-46BA-8355-93015ECE354E}" destId="{95F0CFC8-A968-4D7D-A379-29DBB29274E1}" srcOrd="0" destOrd="0" presId="urn:microsoft.com/office/officeart/2005/8/layout/vProcess5"/>
    <dgm:cxn modelId="{264D068E-7708-44DF-B235-A8F3186ACEBD}" type="presOf" srcId="{17A51D53-73A6-4A59-AF49-8E82D16B486B}" destId="{945B0F96-B541-4019-989B-B218AC0F15FA}" srcOrd="0" destOrd="0" presId="urn:microsoft.com/office/officeart/2005/8/layout/vProcess5"/>
    <dgm:cxn modelId="{70C9E830-3BB8-4002-81ED-35E2A6F51B96}" type="presOf" srcId="{FE9A7D21-E034-4ECA-8D7C-15CFE8A8582C}" destId="{57EFDD36-94CD-4CDD-B6D1-9A97A72CF900}" srcOrd="0" destOrd="0" presId="urn:microsoft.com/office/officeart/2005/8/layout/vProcess5"/>
    <dgm:cxn modelId="{666B5D19-8CE6-4652-8D2E-129D82083340}" srcId="{61CDF7F2-1BB6-43A8-A26C-E250A74AFCC5}" destId="{C36095B7-3F47-4FBD-9BE6-3049EA54A3D7}" srcOrd="2" destOrd="0" parTransId="{84A0EE5B-CCB0-438D-9521-FFA8DFF552F7}" sibTransId="{C542FEAE-12C0-4806-9A5F-F9B9B9718D48}"/>
    <dgm:cxn modelId="{F4CB4FBF-A488-46DA-A13F-CED33CEE9FB6}" type="presOf" srcId="{76DE851E-0369-4ACD-8FC8-8E8FDB74FBA9}" destId="{84557FAB-25D3-41CB-B9D7-751F5F2CD874}" srcOrd="1" destOrd="0" presId="urn:microsoft.com/office/officeart/2005/8/layout/vProcess5"/>
    <dgm:cxn modelId="{BE518ECB-2651-4F54-A2E0-B5E1A189CFCD}" type="presOf" srcId="{FE9A7D21-E034-4ECA-8D7C-15CFE8A8582C}" destId="{61235B21-D2DF-43BB-84BD-6A11ECA7733F}" srcOrd="1" destOrd="0" presId="urn:microsoft.com/office/officeart/2005/8/layout/vProcess5"/>
    <dgm:cxn modelId="{CC980C9F-9F0C-484F-9F2A-1488B6C410BF}" type="presOf" srcId="{61CDF7F2-1BB6-43A8-A26C-E250A74AFCC5}" destId="{FE968EC2-B1C9-45E1-82E8-FC161A0FE5B2}" srcOrd="0" destOrd="0" presId="urn:microsoft.com/office/officeart/2005/8/layout/vProcess5"/>
    <dgm:cxn modelId="{5A34B7A2-B7D0-4108-9E39-5B1864B10E44}" type="presOf" srcId="{17A51D53-73A6-4A59-AF49-8E82D16B486B}" destId="{25FF100F-6E15-4387-83B1-990950F01663}" srcOrd="1" destOrd="0" presId="urn:microsoft.com/office/officeart/2005/8/layout/vProcess5"/>
    <dgm:cxn modelId="{92A70C6E-D263-4D75-A813-4BBAF174C494}" type="presOf" srcId="{C542FEAE-12C0-4806-9A5F-F9B9B9718D48}" destId="{AB3B9152-4DDC-44B8-83F9-0C78D092365E}" srcOrd="0" destOrd="0" presId="urn:microsoft.com/office/officeart/2005/8/layout/vProcess5"/>
    <dgm:cxn modelId="{BB62BB21-40D4-45F5-99CC-D3499D72A611}" srcId="{61CDF7F2-1BB6-43A8-A26C-E250A74AFCC5}" destId="{9B739B44-B88C-446E-B648-2498C4B7925F}" srcOrd="5" destOrd="0" parTransId="{13BE0B2A-CDF9-43BC-A2A3-95F13CA0BA3B}" sibTransId="{7C57FE15-3CA0-47D1-A6E0-666CF2A5A71B}"/>
    <dgm:cxn modelId="{2147E878-3166-4C0A-84F2-96103B8B00A4}" srcId="{61CDF7F2-1BB6-43A8-A26C-E250A74AFCC5}" destId="{FE9A7D21-E034-4ECA-8D7C-15CFE8A8582C}" srcOrd="3" destOrd="0" parTransId="{1B2D75BC-BFDF-4157-921C-5F46EE2CFE8A}" sibTransId="{33AE7602-1745-4E58-BA7A-E2D26D6AE6BC}"/>
    <dgm:cxn modelId="{857872C0-70ED-44C8-81CB-9537FE6BD4DF}" type="presOf" srcId="{76DE851E-0369-4ACD-8FC8-8E8FDB74FBA9}" destId="{7FB1F8EE-1A6D-435D-B496-A189090948A3}" srcOrd="0" destOrd="0" presId="urn:microsoft.com/office/officeart/2005/8/layout/vProcess5"/>
    <dgm:cxn modelId="{5E1B6082-0639-4807-9C54-B62F312A6DD6}" srcId="{61CDF7F2-1BB6-43A8-A26C-E250A74AFCC5}" destId="{17A51D53-73A6-4A59-AF49-8E82D16B486B}" srcOrd="4" destOrd="0" parTransId="{8442E65A-5DB7-4F80-8C47-9295DFF6937F}" sibTransId="{EF3AEEFB-D355-468F-B246-CFE8F4588E70}"/>
    <dgm:cxn modelId="{F2893CF5-9B13-44F8-A55E-7343633530D6}" type="presOf" srcId="{6DB154AC-E973-46BA-8355-93015ECE354E}" destId="{E58386CA-ABE4-4149-885E-1BDFA7D306EF}" srcOrd="1" destOrd="0" presId="urn:microsoft.com/office/officeart/2005/8/layout/vProcess5"/>
    <dgm:cxn modelId="{A2C7C264-8CF8-4A90-AD3C-F1CD50B3AE9D}" type="presOf" srcId="{C36095B7-3F47-4FBD-9BE6-3049EA54A3D7}" destId="{3AFA3586-C935-438D-81EC-EE803FBC5897}" srcOrd="1" destOrd="0" presId="urn:microsoft.com/office/officeart/2005/8/layout/vProcess5"/>
    <dgm:cxn modelId="{C8A3BA92-9EA4-4A77-BCF1-954C3A573096}" type="presOf" srcId="{C36095B7-3F47-4FBD-9BE6-3049EA54A3D7}" destId="{93BD23B6-6C65-4AC9-9478-FA62DC1C5DAC}" srcOrd="0" destOrd="0" presId="urn:microsoft.com/office/officeart/2005/8/layout/vProcess5"/>
    <dgm:cxn modelId="{D8BA48D7-4BE1-4CC5-90E1-021B51919360}" type="presOf" srcId="{33AE7602-1745-4E58-BA7A-E2D26D6AE6BC}" destId="{4FC89CFC-198A-47B9-891D-8C608FAFF80B}" srcOrd="0" destOrd="0" presId="urn:microsoft.com/office/officeart/2005/8/layout/vProcess5"/>
    <dgm:cxn modelId="{010ADB0A-4AF5-4CDD-BD32-D66B8EEAFFFB}" type="presOf" srcId="{A435B7DB-C823-40A6-BC7B-94F431669813}" destId="{9E608A88-A747-42D3-ABA0-FB7AF6DB56A9}" srcOrd="0" destOrd="0" presId="urn:microsoft.com/office/officeart/2005/8/layout/vProcess5"/>
    <dgm:cxn modelId="{21A47607-2557-437D-9C9A-69ED8BDBC26C}" srcId="{61CDF7F2-1BB6-43A8-A26C-E250A74AFCC5}" destId="{76DE851E-0369-4ACD-8FC8-8E8FDB74FBA9}" srcOrd="1" destOrd="0" parTransId="{3EE1190E-6BC8-499C-B84D-F949CAFF4581}" sibTransId="{5B559A6A-B068-4828-BEF8-8A70E0822141}"/>
    <dgm:cxn modelId="{0321AC3F-405D-4B76-BA50-21AA8130B51E}" srcId="{61CDF7F2-1BB6-43A8-A26C-E250A74AFCC5}" destId="{6DB154AC-E973-46BA-8355-93015ECE354E}" srcOrd="0" destOrd="0" parTransId="{517B38CD-8394-4D91-891C-455FD3242BD5}" sibTransId="{A435B7DB-C823-40A6-BC7B-94F431669813}"/>
    <dgm:cxn modelId="{BE3B338A-271C-46F7-9C1E-B9FD86544849}" type="presOf" srcId="{5B559A6A-B068-4828-BEF8-8A70E0822141}" destId="{15D59A5F-3EBF-4EDC-BE1D-148921D9AE5D}" srcOrd="0" destOrd="0" presId="urn:microsoft.com/office/officeart/2005/8/layout/vProcess5"/>
    <dgm:cxn modelId="{B2F898DF-97FF-4988-812D-3732E85E1F04}" type="presParOf" srcId="{FE968EC2-B1C9-45E1-82E8-FC161A0FE5B2}" destId="{A6A18D17-1000-4FEF-B653-9942BC7944E6}" srcOrd="0" destOrd="0" presId="urn:microsoft.com/office/officeart/2005/8/layout/vProcess5"/>
    <dgm:cxn modelId="{A218FCFA-0848-4FC8-9233-4C9DF243E915}" type="presParOf" srcId="{FE968EC2-B1C9-45E1-82E8-FC161A0FE5B2}" destId="{95F0CFC8-A968-4D7D-A379-29DBB29274E1}" srcOrd="1" destOrd="0" presId="urn:microsoft.com/office/officeart/2005/8/layout/vProcess5"/>
    <dgm:cxn modelId="{B2006308-74A3-4292-A1DC-AC23395F50EF}" type="presParOf" srcId="{FE968EC2-B1C9-45E1-82E8-FC161A0FE5B2}" destId="{7FB1F8EE-1A6D-435D-B496-A189090948A3}" srcOrd="2" destOrd="0" presId="urn:microsoft.com/office/officeart/2005/8/layout/vProcess5"/>
    <dgm:cxn modelId="{52419DBD-77A7-4243-89A1-75AA3B4987A5}" type="presParOf" srcId="{FE968EC2-B1C9-45E1-82E8-FC161A0FE5B2}" destId="{93BD23B6-6C65-4AC9-9478-FA62DC1C5DAC}" srcOrd="3" destOrd="0" presId="urn:microsoft.com/office/officeart/2005/8/layout/vProcess5"/>
    <dgm:cxn modelId="{B2FAE468-DD21-4BC3-8194-8FCD4A004490}" type="presParOf" srcId="{FE968EC2-B1C9-45E1-82E8-FC161A0FE5B2}" destId="{57EFDD36-94CD-4CDD-B6D1-9A97A72CF900}" srcOrd="4" destOrd="0" presId="urn:microsoft.com/office/officeart/2005/8/layout/vProcess5"/>
    <dgm:cxn modelId="{F3A55DAE-F696-4DDC-AF06-7DDD7394E240}" type="presParOf" srcId="{FE968EC2-B1C9-45E1-82E8-FC161A0FE5B2}" destId="{945B0F96-B541-4019-989B-B218AC0F15FA}" srcOrd="5" destOrd="0" presId="urn:microsoft.com/office/officeart/2005/8/layout/vProcess5"/>
    <dgm:cxn modelId="{250EC22D-061D-424F-B2C2-510DE2BDA35D}" type="presParOf" srcId="{FE968EC2-B1C9-45E1-82E8-FC161A0FE5B2}" destId="{9E608A88-A747-42D3-ABA0-FB7AF6DB56A9}" srcOrd="6" destOrd="0" presId="urn:microsoft.com/office/officeart/2005/8/layout/vProcess5"/>
    <dgm:cxn modelId="{B00DC112-3FCC-45DD-B888-BC75996F93E1}" type="presParOf" srcId="{FE968EC2-B1C9-45E1-82E8-FC161A0FE5B2}" destId="{15D59A5F-3EBF-4EDC-BE1D-148921D9AE5D}" srcOrd="7" destOrd="0" presId="urn:microsoft.com/office/officeart/2005/8/layout/vProcess5"/>
    <dgm:cxn modelId="{96EC4AAE-CA5B-456B-953E-209915FACD17}" type="presParOf" srcId="{FE968EC2-B1C9-45E1-82E8-FC161A0FE5B2}" destId="{AB3B9152-4DDC-44B8-83F9-0C78D092365E}" srcOrd="8" destOrd="0" presId="urn:microsoft.com/office/officeart/2005/8/layout/vProcess5"/>
    <dgm:cxn modelId="{43C59260-7C8C-4E45-8D00-F4A1455DA6F7}" type="presParOf" srcId="{FE968EC2-B1C9-45E1-82E8-FC161A0FE5B2}" destId="{4FC89CFC-198A-47B9-891D-8C608FAFF80B}" srcOrd="9" destOrd="0" presId="urn:microsoft.com/office/officeart/2005/8/layout/vProcess5"/>
    <dgm:cxn modelId="{D9EC824F-1A6F-4900-8840-48A7271C84F1}" type="presParOf" srcId="{FE968EC2-B1C9-45E1-82E8-FC161A0FE5B2}" destId="{E58386CA-ABE4-4149-885E-1BDFA7D306EF}" srcOrd="10" destOrd="0" presId="urn:microsoft.com/office/officeart/2005/8/layout/vProcess5"/>
    <dgm:cxn modelId="{E4321F33-C182-4603-93FD-F817D941A1D5}" type="presParOf" srcId="{FE968EC2-B1C9-45E1-82E8-FC161A0FE5B2}" destId="{84557FAB-25D3-41CB-B9D7-751F5F2CD874}" srcOrd="11" destOrd="0" presId="urn:microsoft.com/office/officeart/2005/8/layout/vProcess5"/>
    <dgm:cxn modelId="{578462D1-9625-459D-93B1-5BD6F1C504C8}" type="presParOf" srcId="{FE968EC2-B1C9-45E1-82E8-FC161A0FE5B2}" destId="{3AFA3586-C935-438D-81EC-EE803FBC5897}" srcOrd="12" destOrd="0" presId="urn:microsoft.com/office/officeart/2005/8/layout/vProcess5"/>
    <dgm:cxn modelId="{4911E9C1-6172-432C-8E06-40B8BBFF736C}" type="presParOf" srcId="{FE968EC2-B1C9-45E1-82E8-FC161A0FE5B2}" destId="{61235B21-D2DF-43BB-84BD-6A11ECA7733F}" srcOrd="13" destOrd="0" presId="urn:microsoft.com/office/officeart/2005/8/layout/vProcess5"/>
    <dgm:cxn modelId="{838A40F5-6E33-400F-A6A2-ACB84E8E269B}" type="presParOf" srcId="{FE968EC2-B1C9-45E1-82E8-FC161A0FE5B2}" destId="{25FF100F-6E15-4387-83B1-990950F0166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0CFC8-A968-4D7D-A379-29DBB29274E1}">
      <dsp:nvSpPr>
        <dsp:cNvPr id="0" name=""/>
        <dsp:cNvSpPr/>
      </dsp:nvSpPr>
      <dsp:spPr>
        <a:xfrm>
          <a:off x="0" y="0"/>
          <a:ext cx="4407741" cy="651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700" b="1" kern="1200" dirty="0" smtClean="0">
              <a:cs typeface="Times New Roman" panose="02020603050405020304" pitchFamily="18" charset="0"/>
            </a:rPr>
            <a:t>Üst limitler dahilinde ve destek kalemleri bazında oransal destek</a:t>
          </a:r>
          <a:endParaRPr lang="tr-TR" sz="1700" b="1" kern="1200" dirty="0"/>
        </a:p>
      </dsp:txBody>
      <dsp:txXfrm>
        <a:off x="19076" y="19076"/>
        <a:ext cx="3628721" cy="613160"/>
      </dsp:txXfrm>
    </dsp:sp>
    <dsp:sp modelId="{7FB1F8EE-1A6D-435D-B496-A189090948A3}">
      <dsp:nvSpPr>
        <dsp:cNvPr id="0" name=""/>
        <dsp:cNvSpPr/>
      </dsp:nvSpPr>
      <dsp:spPr>
        <a:xfrm>
          <a:off x="329149" y="741772"/>
          <a:ext cx="4407741" cy="651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700" b="1" kern="1200" dirty="0" smtClean="0">
              <a:cs typeface="Times New Roman" panose="02020603050405020304" pitchFamily="18" charset="0"/>
              <a:sym typeface="Wingdings" panose="05000000000000000000" pitchFamily="2" charset="2"/>
            </a:rPr>
            <a:t>Çok sayıda belge / bürokrasi </a:t>
          </a:r>
          <a:endParaRPr lang="tr-TR" sz="1700" b="1" kern="1200" dirty="0"/>
        </a:p>
      </dsp:txBody>
      <dsp:txXfrm>
        <a:off x="348225" y="760848"/>
        <a:ext cx="3617086" cy="613160"/>
      </dsp:txXfrm>
    </dsp:sp>
    <dsp:sp modelId="{93BD23B6-6C65-4AC9-9478-FA62DC1C5DAC}">
      <dsp:nvSpPr>
        <dsp:cNvPr id="0" name=""/>
        <dsp:cNvSpPr/>
      </dsp:nvSpPr>
      <dsp:spPr>
        <a:xfrm>
          <a:off x="658298" y="1483544"/>
          <a:ext cx="4407741" cy="651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700" b="1" kern="1200" dirty="0" err="1" smtClean="0">
              <a:cs typeface="Times New Roman" panose="02020603050405020304" pitchFamily="18" charset="0"/>
              <a:sym typeface="Wingdings" panose="05000000000000000000" pitchFamily="2" charset="2"/>
            </a:rPr>
            <a:t>İBGS’lerde</a:t>
          </a:r>
          <a:r>
            <a:rPr lang="tr-TR" altLang="tr-TR" sz="1700" b="1" kern="1200" dirty="0" smtClean="0">
              <a:cs typeface="Times New Roman" panose="02020603050405020304" pitchFamily="18" charset="0"/>
              <a:sym typeface="Wingdings" panose="05000000000000000000" pitchFamily="2" charset="2"/>
            </a:rPr>
            <a:t> artan iş yükü</a:t>
          </a:r>
          <a:r>
            <a:rPr lang="tr-TR" sz="1700" b="1" kern="1200" dirty="0" smtClean="0"/>
            <a:t>	</a:t>
          </a:r>
          <a:endParaRPr lang="tr-TR" sz="1700" b="1" kern="1200" dirty="0"/>
        </a:p>
      </dsp:txBody>
      <dsp:txXfrm>
        <a:off x="677374" y="1502620"/>
        <a:ext cx="3617086" cy="613160"/>
      </dsp:txXfrm>
    </dsp:sp>
    <dsp:sp modelId="{57EFDD36-94CD-4CDD-B6D1-9A97A72CF900}">
      <dsp:nvSpPr>
        <dsp:cNvPr id="0" name=""/>
        <dsp:cNvSpPr/>
      </dsp:nvSpPr>
      <dsp:spPr>
        <a:xfrm>
          <a:off x="987448" y="2225317"/>
          <a:ext cx="4407741" cy="651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700" b="1" kern="1200" dirty="0" smtClean="0">
              <a:cs typeface="Times New Roman" panose="02020603050405020304" pitchFamily="18" charset="0"/>
              <a:sym typeface="Wingdings" panose="05000000000000000000" pitchFamily="2" charset="2"/>
            </a:rPr>
            <a:t>Fuar destek ödemelerinde gecikme </a:t>
          </a:r>
          <a:endParaRPr lang="tr-TR" sz="1700" b="1" kern="1200" dirty="0"/>
        </a:p>
      </dsp:txBody>
      <dsp:txXfrm>
        <a:off x="1006524" y="2244393"/>
        <a:ext cx="3617086" cy="613160"/>
      </dsp:txXfrm>
    </dsp:sp>
    <dsp:sp modelId="{945B0F96-B541-4019-989B-B218AC0F15FA}">
      <dsp:nvSpPr>
        <dsp:cNvPr id="0" name=""/>
        <dsp:cNvSpPr/>
      </dsp:nvSpPr>
      <dsp:spPr>
        <a:xfrm>
          <a:off x="1316597" y="2967089"/>
          <a:ext cx="4407741" cy="651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700" b="1" kern="1200" dirty="0" smtClean="0">
              <a:cs typeface="Times New Roman" panose="02020603050405020304" pitchFamily="18" charset="0"/>
              <a:sym typeface="Wingdings" panose="05000000000000000000" pitchFamily="2" charset="2"/>
            </a:rPr>
            <a:t>Katılımcıların mağduriyeti ve şikayetler</a:t>
          </a:r>
          <a:endParaRPr lang="tr-TR" sz="1700" b="1" kern="1200" dirty="0"/>
        </a:p>
      </dsp:txBody>
      <dsp:txXfrm>
        <a:off x="1335673" y="2986165"/>
        <a:ext cx="3617086" cy="613160"/>
      </dsp:txXfrm>
    </dsp:sp>
    <dsp:sp modelId="{9E608A88-A747-42D3-ABA0-FB7AF6DB56A9}">
      <dsp:nvSpPr>
        <dsp:cNvPr id="0" name=""/>
        <dsp:cNvSpPr/>
      </dsp:nvSpPr>
      <dsp:spPr>
        <a:xfrm>
          <a:off x="3984387" y="475819"/>
          <a:ext cx="423353" cy="4233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b="1" kern="1200"/>
        </a:p>
      </dsp:txBody>
      <dsp:txXfrm>
        <a:off x="4079641" y="475819"/>
        <a:ext cx="232845" cy="318573"/>
      </dsp:txXfrm>
    </dsp:sp>
    <dsp:sp modelId="{15D59A5F-3EBF-4EDC-BE1D-148921D9AE5D}">
      <dsp:nvSpPr>
        <dsp:cNvPr id="0" name=""/>
        <dsp:cNvSpPr/>
      </dsp:nvSpPr>
      <dsp:spPr>
        <a:xfrm>
          <a:off x="4313537" y="1217592"/>
          <a:ext cx="423353" cy="4233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b="1" kern="1200"/>
        </a:p>
      </dsp:txBody>
      <dsp:txXfrm>
        <a:off x="4408791" y="1217592"/>
        <a:ext cx="232845" cy="318573"/>
      </dsp:txXfrm>
    </dsp:sp>
    <dsp:sp modelId="{AB3B9152-4DDC-44B8-83F9-0C78D092365E}">
      <dsp:nvSpPr>
        <dsp:cNvPr id="0" name=""/>
        <dsp:cNvSpPr/>
      </dsp:nvSpPr>
      <dsp:spPr>
        <a:xfrm>
          <a:off x="4642686" y="1948509"/>
          <a:ext cx="423353" cy="4233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b="1" kern="1200"/>
        </a:p>
      </dsp:txBody>
      <dsp:txXfrm>
        <a:off x="4737940" y="1948509"/>
        <a:ext cx="232845" cy="318573"/>
      </dsp:txXfrm>
    </dsp:sp>
    <dsp:sp modelId="{4FC89CFC-198A-47B9-891D-8C608FAFF80B}">
      <dsp:nvSpPr>
        <dsp:cNvPr id="0" name=""/>
        <dsp:cNvSpPr/>
      </dsp:nvSpPr>
      <dsp:spPr>
        <a:xfrm>
          <a:off x="4971836" y="2697518"/>
          <a:ext cx="423353" cy="4233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b="1" kern="1200"/>
        </a:p>
      </dsp:txBody>
      <dsp:txXfrm>
        <a:off x="5067090" y="2697518"/>
        <a:ext cx="232845" cy="318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354" y="0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CC21B1-B83E-4EF8-9577-E5F741867016}" type="datetimeFigureOut">
              <a:rPr lang="en-US"/>
              <a:pPr>
                <a:defRPr/>
              </a:pPr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11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354" y="8841711"/>
            <a:ext cx="3044108" cy="465902"/>
          </a:xfrm>
          <a:prstGeom prst="rect">
            <a:avLst/>
          </a:prstGeom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D57060F-E0D8-4EFF-AC32-D11F0D77247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748113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354" y="0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19BDFD-6127-4491-B364-7395C7B5E7F9}" type="datetimeFigureOut">
              <a:rPr lang="en-US"/>
              <a:pPr>
                <a:defRPr/>
              </a:pPr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4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84" tIns="46392" rIns="92784" bIns="4639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85" y="4422346"/>
            <a:ext cx="5619136" cy="4188649"/>
          </a:xfrm>
          <a:prstGeom prst="rect">
            <a:avLst/>
          </a:prstGeom>
        </p:spPr>
        <p:txBody>
          <a:bodyPr vert="horz" lIns="92784" tIns="46392" rIns="92784" bIns="46392" rtlCol="0"/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11"/>
            <a:ext cx="3044108" cy="465902"/>
          </a:xfrm>
          <a:prstGeom prst="rect">
            <a:avLst/>
          </a:prstGeom>
        </p:spPr>
        <p:txBody>
          <a:bodyPr vert="horz" lIns="92784" tIns="46392" rIns="92784" bIns="4639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354" y="8841711"/>
            <a:ext cx="3044108" cy="465902"/>
          </a:xfrm>
          <a:prstGeom prst="rect">
            <a:avLst/>
          </a:prstGeom>
        </p:spPr>
        <p:txBody>
          <a:bodyPr vert="horz" wrap="square" lIns="92784" tIns="46392" rIns="92784" bIns="4639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0FE8451-306F-4C9B-A0DD-03B4AFD64E9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877842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FE8451-306F-4C9B-A0DD-03B4AFD64E90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9132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tr-TR" altLang="tr-TR" sz="1400" b="1">
                <a:solidFill>
                  <a:srgbClr val="C00000"/>
                </a:solidFill>
              </a:rPr>
              <a:t>PRESTİJLİ FUAR: </a:t>
            </a:r>
            <a:r>
              <a:rPr lang="tr-TR" altLang="tr-TR" sz="1400">
                <a:solidFill>
                  <a:srgbClr val="C00000"/>
                </a:solidFill>
              </a:rPr>
              <a:t>S</a:t>
            </a:r>
            <a:r>
              <a:rPr lang="tr-TR" altLang="tr-TR" sz="1400"/>
              <a:t>ektörde önde gelen bir fuar olup olmadığı, toplam katılımcı sayısı, Türkiye’den katılımcı sayısı, ziyaretçi sayısı, denetimli olup olmadığı ve fuarın kaç yıldır yapıldığı gibi kriterler göz önünde bulunarak belirlenir.</a:t>
            </a:r>
          </a:p>
          <a:p>
            <a:pPr marL="0" lvl="1"/>
            <a:endParaRPr lang="tr-TR" altLang="tr-TR" sz="1400"/>
          </a:p>
          <a:p>
            <a:r>
              <a:rPr lang="tr-TR" altLang="tr-TR" sz="18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İLAVE NAKLİYE: </a:t>
            </a:r>
            <a:r>
              <a:rPr lang="tr-TR" altLang="tr-TR" sz="1800">
                <a:solidFill>
                  <a:srgbClr val="B01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 tesis imalatı, makine, yat imalatı, otomotiv ana sanayi 10.000 ABD Doları,</a:t>
            </a:r>
          </a:p>
          <a:p>
            <a:r>
              <a:rPr lang="tr-TR" altLang="tr-TR" sz="1800">
                <a:solidFill>
                  <a:srgbClr val="B01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 taş, seramik, mobilya, otomotiv yan sanayi, elektronik, beyaz eşya, endüstriyel mutfak eşyaları, mücevherat ve halı 6.000 ABD Doları</a:t>
            </a:r>
          </a:p>
          <a:p>
            <a:endParaRPr lang="tr-TR" altLang="tr-TR" sz="1800">
              <a:solidFill>
                <a:srgbClr val="B01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altLang="tr-TR" sz="1800" b="1">
                <a:solidFill>
                  <a:srgbClr val="B01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%25 İLAVE DESTEK: </a:t>
            </a:r>
            <a:r>
              <a:rPr lang="tr-TR" altLang="tr-TR" smtClean="0"/>
              <a:t>Gen mühendisliği/biyoteknoloji, uzay ve havacılık teknolojileri, ileri malzeme teknolojileri, nano teknoloji, teknik tekstil, yenilenebilir enerji, donanım, bilişim ve elektronik sektörü</a:t>
            </a:r>
            <a:endParaRPr lang="tr-TR" altLang="tr-TR" sz="1400"/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43255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60900" cy="3495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" name="Slayt Numarası Yer Tutucusu 3"/>
          <p:cNvSpPr txBox="1">
            <a:spLocks noGrp="1"/>
          </p:cNvSpPr>
          <p:nvPr/>
        </p:nvSpPr>
        <p:spPr>
          <a:xfrm>
            <a:off x="3626055" y="9192843"/>
            <a:ext cx="2775239" cy="484405"/>
          </a:xfrm>
          <a:prstGeom prst="rect">
            <a:avLst/>
          </a:prstGeom>
          <a:noFill/>
        </p:spPr>
        <p:txBody>
          <a:bodyPr lIns="89574" tIns="44787" rIns="89574" bIns="44787" anchor="b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3CCA35A-EA89-4333-8F42-9A4CA05E9365}" type="slidenum">
              <a:rPr lang="en-US" altLang="tr-TR" sz="1200">
                <a:latin typeface="Calibri" panose="020F0502020204030204" pitchFamily="34" charset="0"/>
              </a:rPr>
              <a:pPr algn="r"/>
              <a:t>16</a:t>
            </a:fld>
            <a:endParaRPr lang="en-US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078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60900" cy="3495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" name="Slayt Numarası Yer Tutucusu 3"/>
          <p:cNvSpPr txBox="1">
            <a:spLocks noGrp="1"/>
          </p:cNvSpPr>
          <p:nvPr/>
        </p:nvSpPr>
        <p:spPr>
          <a:xfrm>
            <a:off x="3626055" y="9192843"/>
            <a:ext cx="2775239" cy="484405"/>
          </a:xfrm>
          <a:prstGeom prst="rect">
            <a:avLst/>
          </a:prstGeom>
          <a:noFill/>
        </p:spPr>
        <p:txBody>
          <a:bodyPr lIns="89574" tIns="44787" rIns="89574" bIns="44787" anchor="b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3CCA35A-EA89-4333-8F42-9A4CA05E9365}" type="slidenum">
              <a:rPr lang="en-US" altLang="tr-TR" sz="1200">
                <a:latin typeface="Calibri" panose="020F0502020204030204" pitchFamily="34" charset="0"/>
              </a:rPr>
              <a:pPr algn="r"/>
              <a:t>17</a:t>
            </a:fld>
            <a:endParaRPr lang="en-US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91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5325"/>
            <a:ext cx="4660900" cy="34956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4" name="Slayt Numarası Yer Tutucusu 3"/>
          <p:cNvSpPr txBox="1">
            <a:spLocks noGrp="1"/>
          </p:cNvSpPr>
          <p:nvPr/>
        </p:nvSpPr>
        <p:spPr>
          <a:xfrm>
            <a:off x="3626055" y="9192843"/>
            <a:ext cx="2775239" cy="484405"/>
          </a:xfrm>
          <a:prstGeom prst="rect">
            <a:avLst/>
          </a:prstGeom>
          <a:noFill/>
        </p:spPr>
        <p:txBody>
          <a:bodyPr lIns="89574" tIns="44787" rIns="89574" bIns="44787" anchor="b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3CCA35A-EA89-4333-8F42-9A4CA05E9365}" type="slidenum">
              <a:rPr lang="en-US" altLang="tr-TR" sz="1200">
                <a:latin typeface="Calibri" panose="020F0502020204030204" pitchFamily="34" charset="0"/>
              </a:rPr>
              <a:pPr algn="r"/>
              <a:t>18</a:t>
            </a:fld>
            <a:endParaRPr lang="en-US" altLang="tr-TR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437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7842">
              <a:defRPr/>
            </a:pPr>
            <a:r>
              <a:rPr lang="tr-TR" dirty="0" err="1"/>
              <a:t>Sektörel</a:t>
            </a:r>
            <a:r>
              <a:rPr lang="tr-TR" dirty="0"/>
              <a:t> Nitelikli Uluslararası Yurt İçi Fuarların Desteklenmesine İlişkin 2014/4 Sayılı Karar çerçevesinde, Bakanlığımızca belirlenen fuarlara dönük olarak hem Organizatörün yurt dışı ağırlıklı yapacağı tanıtım faaliyetleri hem de katılımcı firmalarımızın </a:t>
            </a:r>
            <a:r>
              <a:rPr lang="tr-TR" dirty="0" err="1"/>
              <a:t>stand</a:t>
            </a:r>
            <a:r>
              <a:rPr lang="tr-TR" dirty="0"/>
              <a:t> kira giderleri ve </a:t>
            </a:r>
            <a:r>
              <a:rPr lang="tr-TR" dirty="0" err="1"/>
              <a:t>konstrüksüyon</a:t>
            </a:r>
            <a:r>
              <a:rPr lang="tr-TR" dirty="0"/>
              <a:t> harcamaları belirli limitler dahilinde desteklenmektedir.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4BC6C-A26A-4437-97D9-22832D07818A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1151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3205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25" y="2049463"/>
            <a:ext cx="1227138" cy="1114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60000" y="641395"/>
            <a:ext cx="8424000" cy="1620000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5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60000" y="4176000"/>
            <a:ext cx="8424000" cy="571504"/>
          </a:xfrm>
        </p:spPr>
        <p:txBody>
          <a:bodyPr>
            <a:noAutofit/>
          </a:bodyPr>
          <a:lstStyle>
            <a:lvl1pPr marL="0" indent="0" algn="ctr">
              <a:buNone/>
              <a:defRPr sz="4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A8C8D4-E15A-4295-8928-79CF1FE2CAC5}" type="slidenum">
              <a:rPr lang="en-US" altLang="tr-TR"/>
              <a:pPr>
                <a:defRPr/>
              </a:pPr>
              <a:t>‹#›</a:t>
            </a:fld>
            <a:endParaRPr lang="en-US" altLang="tr-TR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DC36B7-4DDB-4877-A3F2-D8270E01B2F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0613" y="0"/>
            <a:ext cx="395287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32488" y="260350"/>
            <a:ext cx="8826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42909" y="274639"/>
            <a:ext cx="5429288" cy="5851525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Grafik Yer Tutucusu 3"/>
          <p:cNvSpPr>
            <a:spLocks noGrp="1"/>
          </p:cNvSpPr>
          <p:nvPr>
            <p:ph type="chart"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noProof="0" smtClean="0"/>
              <a:t>Grafik eklemek için simgeyi tıklatın</a:t>
            </a:r>
            <a:endParaRPr lang="tr-TR" noProof="0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53200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b="1" i="1">
                <a:solidFill>
                  <a:srgbClr val="002060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A1D381-4E87-4B3A-A370-F2A4AAE432B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l" eaLnBrk="1" hangingPunct="1">
              <a:defRPr sz="16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E46C0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606A65-0913-49C7-B5E6-BE29481D6F9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08721"/>
            <a:ext cx="4038600" cy="5217443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F99C34-2F3B-4973-9CFF-B4B71D8A230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002957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939062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1002957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939062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11BFC3C-8B0C-42E5-A00E-FCEDF6BD8598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08721"/>
            <a:ext cx="8229600" cy="5217443"/>
          </a:xfrm>
        </p:spPr>
        <p:txBody>
          <a:bodyPr vert="eaVert"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5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D1C5CF6-98F3-437A-B6F2-E85F9FF3CE2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817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0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97F4675-E242-43D2-A4EF-AB3FC3D3BD7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FC789B6-17B5-4E83-ABCF-865704607C7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86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000" y="836712"/>
            <a:ext cx="8280000" cy="56072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7694" y="354228"/>
            <a:ext cx="8028383" cy="396000"/>
          </a:xfrm>
        </p:spPr>
        <p:txBody>
          <a:bodyPr/>
          <a:lstStyle>
            <a:lvl1pPr algn="r">
              <a:defRPr sz="32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İhracat Genel Müdürlüğü</a:t>
            </a:r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D8E25B-5D1A-4034-83BD-795CD755BDE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5038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225" y="20161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0CB620-92B0-4AC3-A07D-033933FD84C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947861"/>
            <a:ext cx="4038600" cy="536145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6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EA15DAD-2E80-4BF7-80F9-727E234BD99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764704"/>
            <a:ext cx="4040188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1700809"/>
            <a:ext cx="4040188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4002" y="764704"/>
            <a:ext cx="4041775" cy="828000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700809"/>
            <a:ext cx="4041775" cy="4514275"/>
          </a:xfrm>
        </p:spPr>
        <p:txBody>
          <a:bodyPr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000">
                <a:solidFill>
                  <a:schemeClr val="accent6"/>
                </a:solidFill>
              </a:defRPr>
            </a:lvl2pPr>
            <a:lvl3pPr>
              <a:defRPr sz="1800">
                <a:solidFill>
                  <a:schemeClr val="accent6"/>
                </a:solidFill>
              </a:defRPr>
            </a:lvl3pPr>
            <a:lvl4pPr>
              <a:defRPr sz="1600">
                <a:solidFill>
                  <a:schemeClr val="accent6"/>
                </a:solidFill>
              </a:defRPr>
            </a:lvl4pPr>
            <a:lvl5pPr>
              <a:defRPr sz="1600">
                <a:solidFill>
                  <a:schemeClr val="accent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18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4FC01C-5781-4DF6-AA7D-43F75B70E1F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6863"/>
            <a:ext cx="9144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geçici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950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sp>
        <p:nvSpPr>
          <p:cNvPr id="14" name="1 Başlık"/>
          <p:cNvSpPr>
            <a:spLocks noGrp="1"/>
          </p:cNvSpPr>
          <p:nvPr>
            <p:ph type="title"/>
          </p:nvPr>
        </p:nvSpPr>
        <p:spPr>
          <a:xfrm>
            <a:off x="1115616" y="332712"/>
            <a:ext cx="8028383" cy="396000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effectLst>
                  <a:outerShdw blurRad="50800" dist="38100" dir="18900000" algn="bl" rotWithShape="0">
                    <a:srgbClr val="4D968B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ED20554-3A86-46E6-92F4-76C677BC464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500157-602E-4610-A465-41826B21C1A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6 Grup"/>
          <p:cNvGrpSpPr>
            <a:grpSpLocks/>
          </p:cNvGrpSpPr>
          <p:nvPr/>
        </p:nvGrpSpPr>
        <p:grpSpPr bwMode="auto">
          <a:xfrm>
            <a:off x="252413" y="296863"/>
            <a:ext cx="2339975" cy="287337"/>
            <a:chOff x="285750" y="2714625"/>
            <a:chExt cx="2333625" cy="28733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50" y="2714625"/>
              <a:ext cx="23336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225" y="-1588"/>
            <a:ext cx="971550" cy="882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9" name="Picture 2"/>
          <p:cNvPicPr preferRelativeResize="0"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000" y="900000"/>
            <a:ext cx="2340000" cy="2340000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86050" y="273051"/>
            <a:ext cx="5900751" cy="5853113"/>
          </a:xfrm>
        </p:spPr>
        <p:txBody>
          <a:bodyPr/>
          <a:lstStyle>
            <a:lvl1pPr>
              <a:defRPr sz="3200">
                <a:solidFill>
                  <a:schemeClr val="accent6"/>
                </a:solidFill>
              </a:defRPr>
            </a:lvl1pPr>
            <a:lvl2pPr>
              <a:defRPr sz="2800">
                <a:solidFill>
                  <a:schemeClr val="accent6"/>
                </a:solidFill>
              </a:defRPr>
            </a:lvl2pPr>
            <a:lvl3pPr>
              <a:defRPr sz="2400">
                <a:solidFill>
                  <a:schemeClr val="accent6"/>
                </a:solidFill>
              </a:defRPr>
            </a:lvl3pPr>
            <a:lvl4pPr>
              <a:defRPr sz="2000">
                <a:solidFill>
                  <a:schemeClr val="accent6"/>
                </a:solidFill>
              </a:defRPr>
            </a:lvl4pPr>
            <a:lvl5pPr>
              <a:defRPr sz="2000">
                <a:solidFill>
                  <a:schemeClr val="accent6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52000" y="3384000"/>
            <a:ext cx="2340000" cy="2736000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0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A561E5-507E-44A7-B417-08DF667226C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" y="4240213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geçici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997325"/>
            <a:ext cx="971550" cy="882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" name="Picture 2"/>
          <p:cNvPicPr preferRelativeResize="0"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67488"/>
            <a:ext cx="9144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76801"/>
            <a:ext cx="87630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28600" y="5443539"/>
            <a:ext cx="87630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3 İçerik Yer Tutucusu"/>
          <p:cNvSpPr>
            <a:spLocks noGrp="1"/>
          </p:cNvSpPr>
          <p:nvPr>
            <p:ph sz="half" idx="12"/>
          </p:nvPr>
        </p:nvSpPr>
        <p:spPr>
          <a:xfrm>
            <a:off x="179512" y="260647"/>
            <a:ext cx="8856984" cy="3736679"/>
          </a:xfrm>
        </p:spPr>
        <p:txBody>
          <a:bodyPr/>
          <a:lstStyle>
            <a:lvl1pPr>
              <a:defRPr sz="2800">
                <a:solidFill>
                  <a:schemeClr val="accent6"/>
                </a:solidFill>
              </a:defRPr>
            </a:lvl1pPr>
            <a:lvl2pPr>
              <a:defRPr sz="2400">
                <a:solidFill>
                  <a:schemeClr val="accent6"/>
                </a:solidFill>
              </a:defRPr>
            </a:lvl2pPr>
            <a:lvl3pPr>
              <a:defRPr sz="2000">
                <a:solidFill>
                  <a:schemeClr val="accent6"/>
                </a:solidFill>
              </a:defRPr>
            </a:lvl3pPr>
            <a:lvl4pPr>
              <a:defRPr sz="1800">
                <a:solidFill>
                  <a:schemeClr val="accent6"/>
                </a:solidFill>
              </a:defRPr>
            </a:lvl4pPr>
            <a:lvl5pPr>
              <a:defRPr sz="1800">
                <a:solidFill>
                  <a:schemeClr val="accent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3"/>
          </p:nvPr>
        </p:nvSpPr>
        <p:spPr>
          <a:xfrm>
            <a:off x="1828800" y="6524625"/>
            <a:ext cx="5672138" cy="25241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600" b="1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tr-TR"/>
              <a:t>İhracat Genel Müdürlüğü</a:t>
            </a: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4"/>
          </p:nvPr>
        </p:nvSpPr>
        <p:spPr>
          <a:xfrm>
            <a:off x="8429625" y="6524625"/>
            <a:ext cx="571500" cy="252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rgbClr val="D9D9D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BFB33F-46E4-4D98-8F98-CD350D75F40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32001">
              <a:srgbClr val="FFFFFF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9" r:id="rId1"/>
    <p:sldLayoutId id="2147484720" r:id="rId2"/>
    <p:sldLayoutId id="2147484721" r:id="rId3"/>
    <p:sldLayoutId id="2147484722" r:id="rId4"/>
    <p:sldLayoutId id="2147484723" r:id="rId5"/>
    <p:sldLayoutId id="2147484724" r:id="rId6"/>
    <p:sldLayoutId id="2147484725" r:id="rId7"/>
    <p:sldLayoutId id="2147484726" r:id="rId8"/>
    <p:sldLayoutId id="2147484727" r:id="rId9"/>
    <p:sldLayoutId id="2147484728" r:id="rId10"/>
    <p:sldLayoutId id="2147484729" r:id="rId11"/>
    <p:sldLayoutId id="2147484730" r:id="rId12"/>
    <p:sldLayoutId id="2147484731" r:id="rId13"/>
    <p:sldLayoutId id="2147484732" r:id="rId14"/>
    <p:sldLayoutId id="2147484733" r:id="rId15"/>
    <p:sldLayoutId id="2147484734" r:id="rId16"/>
    <p:sldLayoutId id="2147484718" r:id="rId17"/>
    <p:sldLayoutId id="2147484735" r:id="rId18"/>
    <p:sldLayoutId id="2147484736" r:id="rId19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_al__ma_Sayfas_1.xls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Dikdörtgen"/>
          <p:cNvSpPr/>
          <p:nvPr/>
        </p:nvSpPr>
        <p:spPr>
          <a:xfrm>
            <a:off x="899592" y="3757250"/>
            <a:ext cx="7344816" cy="1200329"/>
          </a:xfrm>
          <a:prstGeom prst="rect">
            <a:avLst/>
          </a:prstGeom>
          <a:solidFill>
            <a:schemeClr val="tx2"/>
          </a:solidFill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600" b="1" dirty="0" smtClean="0">
                <a:solidFill>
                  <a:srgbClr val="FFFFFF"/>
                </a:solidFill>
                <a:ea typeface="+mn-ea"/>
                <a:cs typeface="Arial" charset="0"/>
              </a:rPr>
              <a:t>İhracata Yönelik Devlet Yardımları</a:t>
            </a:r>
            <a:endParaRPr lang="tr-TR" sz="3600" b="1" dirty="0">
              <a:solidFill>
                <a:srgbClr val="FFFFFF"/>
              </a:solidFill>
              <a:ea typeface="+mn-ea"/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157" y="1343801"/>
            <a:ext cx="2687686" cy="201319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251520" y="4705115"/>
            <a:ext cx="8669315" cy="1733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 eaLnBrk="1" hangingPunct="1">
              <a:buFont typeface="Arial" pitchFamily="34" charset="0"/>
              <a:buNone/>
              <a:defRPr/>
            </a:pPr>
            <a:endParaRPr lang="tr-TR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defTabSz="914400" eaLnBrk="1" hangingPunct="1">
              <a:buFont typeface="Arial" pitchFamily="34" charset="0"/>
              <a:buNone/>
              <a:defRPr/>
            </a:pPr>
            <a:r>
              <a:rPr lang="tr-T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GENEL MÜDÜRLÜĞÜ </a:t>
            </a:r>
          </a:p>
        </p:txBody>
      </p:sp>
      <p:sp>
        <p:nvSpPr>
          <p:cNvPr id="10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2452" y="377418"/>
            <a:ext cx="908383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775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 rot="16200000">
            <a:off x="2097977" y="269165"/>
            <a:ext cx="5171072" cy="800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3675" indent="6350" algn="just" defTabSz="914400" eaLnBrk="1" hangingPunct="1">
              <a:spcBef>
                <a:spcPct val="0"/>
              </a:spcBef>
              <a:buFontTx/>
              <a:buNone/>
            </a:pPr>
            <a:r>
              <a:rPr lang="tr-TR" altLang="tr-TR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Nakliye masraflarının </a:t>
            </a:r>
            <a:r>
              <a:rPr lang="tr-TR" alt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destek kapsamında bulunmayan </a:t>
            </a:r>
            <a:r>
              <a:rPr lang="tr-TR" altLang="tr-TR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kısmının %50’si;</a:t>
            </a:r>
          </a:p>
          <a:p>
            <a:pPr marL="193675" indent="6350" algn="just" defTabSz="914400" eaLnBrk="1" hangingPunct="1">
              <a:spcBef>
                <a:spcPct val="0"/>
              </a:spcBef>
              <a:buFontTx/>
              <a:buNone/>
            </a:pPr>
            <a:endParaRPr lang="tr-TR" altLang="tr-TR" sz="1400" dirty="0" smtClean="0"/>
          </a:p>
          <a:p>
            <a:pPr marL="193675" indent="6350" algn="just" defTabSz="914400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altLang="tr-TR" sz="2800" dirty="0" smtClean="0">
                <a:solidFill>
                  <a:schemeClr val="tx2">
                    <a:lumMod val="75000"/>
                  </a:schemeClr>
                </a:solidFill>
              </a:rPr>
              <a:t> Komple tesis imalatı, makine, yat imalatı, otomotiv ana sanayinde </a:t>
            </a:r>
            <a:r>
              <a:rPr lang="tr-TR" alt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10.000 $’ı geçmemek üzere,</a:t>
            </a:r>
          </a:p>
          <a:p>
            <a:pPr marL="193675" indent="6350" algn="just" defTabSz="914400"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tr-TR" altLang="tr-TR" sz="1600" dirty="0" smtClean="0"/>
          </a:p>
          <a:p>
            <a:pPr marL="193675" indent="6350" algn="just" defTabSz="914400"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tr-TR" altLang="tr-TR" sz="2800" dirty="0" smtClean="0">
                <a:solidFill>
                  <a:schemeClr val="tx2">
                    <a:lumMod val="75000"/>
                  </a:schemeClr>
                </a:solidFill>
              </a:rPr>
              <a:t> Doğal taş, </a:t>
            </a:r>
            <a:r>
              <a:rPr lang="tr-TR" altLang="tr-TR" sz="2800" dirty="0" err="1" smtClean="0">
                <a:solidFill>
                  <a:schemeClr val="tx2">
                    <a:lumMod val="75000"/>
                  </a:schemeClr>
                </a:solidFill>
              </a:rPr>
              <a:t>seramik,mobilya,otomotiv</a:t>
            </a:r>
            <a:r>
              <a:rPr lang="tr-TR" altLang="tr-TR" sz="2800" dirty="0" smtClean="0">
                <a:solidFill>
                  <a:schemeClr val="tx2">
                    <a:lumMod val="75000"/>
                  </a:schemeClr>
                </a:solidFill>
              </a:rPr>
              <a:t> yan sanayi, elektronik, beyaz eşya, endüstriyel mutfak eşyaları, mücevherat, halı  sektöründe</a:t>
            </a:r>
            <a:r>
              <a:rPr lang="tr-TR" altLang="tr-TR" sz="2800" dirty="0" smtClean="0"/>
              <a:t>  </a:t>
            </a:r>
            <a:r>
              <a:rPr lang="tr-TR" alt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6.000 $’ı geçmemek üzere,</a:t>
            </a:r>
          </a:p>
          <a:p>
            <a:pPr marL="193675" indent="6350" defTabSz="9144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alt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             	ilave olarak desteklenir.</a:t>
            </a:r>
          </a:p>
          <a:p>
            <a:pPr marL="193675" indent="6350" defTabSz="914400" eaLnBrk="1" hangingPunct="1">
              <a:spcBef>
                <a:spcPct val="0"/>
              </a:spcBef>
              <a:buFont typeface="Wingdings" pitchFamily="2" charset="2"/>
              <a:buNone/>
            </a:pPr>
            <a:endParaRPr lang="tr-TR" altLang="tr-TR" sz="2700" dirty="0" smtClean="0"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43560" y="951365"/>
            <a:ext cx="474248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İlave Destek Oranları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Başlık 2"/>
          <p:cNvSpPr>
            <a:spLocks noGrp="1"/>
          </p:cNvSpPr>
          <p:nvPr>
            <p:ph type="title"/>
          </p:nvPr>
        </p:nvSpPr>
        <p:spPr>
          <a:xfrm>
            <a:off x="1015257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4750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xfrm>
            <a:off x="1015257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Hedef Ülke Desteği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732073" y="1412974"/>
            <a:ext cx="78543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İhracatımızın ülke ve pazar açısından çeşitlendirilmesi ve firmalarımızın hedef pazar olarak nitelenen ülkelere yönlendirilebilmelerini </a:t>
            </a:r>
            <a:r>
              <a:rPr lang="tr-TR" sz="2000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teminen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her yıl belirlenen </a:t>
            </a:r>
            <a:r>
              <a:rPr lang="tr-T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 hedef ülkede düzenlenecek fuarlara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iştirak eden katılımcıların </a:t>
            </a:r>
            <a:r>
              <a:rPr lang="tr-T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%50 destek oranına 20 puan ilave destek </a:t>
            </a:r>
            <a:r>
              <a:rPr lang="tr-TR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sağlanır. </a:t>
            </a:r>
          </a:p>
        </p:txBody>
      </p:sp>
      <p:graphicFrame>
        <p:nvGraphicFramePr>
          <p:cNvPr id="9" name="Group 5"/>
          <p:cNvGraphicFramePr>
            <a:graphicFrameLocks noChangeAspect="1"/>
          </p:cNvGraphicFramePr>
          <p:nvPr>
            <p:extLst/>
          </p:nvPr>
        </p:nvGraphicFramePr>
        <p:xfrm>
          <a:off x="946033" y="3340815"/>
          <a:ext cx="6926724" cy="3076469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3463362"/>
                <a:gridCol w="3463362"/>
              </a:tblGrid>
              <a:tr h="393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2016-2017 Yılı Hedef Ülkeleri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A.B.D.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KAZAKİSTAN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BREZİLYA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KENYA</a:t>
                      </a: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Ç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İN HALK CUMHURİYETİ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MEKSİKA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ENDONEZYA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NİJERYA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ETİYOPYA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PERU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G.AFRİKA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POLONYA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HİNDİSTAN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TAYLAND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JAPONYA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76" marR="91476" marT="45739" marB="45739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Isosceles Triangle 26"/>
          <p:cNvSpPr/>
          <p:nvPr/>
        </p:nvSpPr>
        <p:spPr>
          <a:xfrm rot="10800000">
            <a:off x="3713357" y="2975817"/>
            <a:ext cx="1365421" cy="298091"/>
          </a:xfrm>
          <a:prstGeom prst="triangle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17972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xfrm>
            <a:off x="1059861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Prestijli Fuar Desteği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9750" y="1653426"/>
            <a:ext cx="810895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ClrTx/>
              <a:buNone/>
              <a:defRPr/>
            </a:pPr>
            <a:r>
              <a:rPr lang="tr-TR" altLang="tr-TR" kern="0" dirty="0" smtClean="0">
                <a:solidFill>
                  <a:schemeClr val="tx2">
                    <a:lumMod val="75000"/>
                  </a:schemeClr>
                </a:solidFill>
              </a:rPr>
              <a:t>Bakanlıkça ilan edilen Prestijli Fuarlarda;</a:t>
            </a: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tr-TR" altLang="tr-TR" kern="0" dirty="0" smtClean="0">
                <a:solidFill>
                  <a:schemeClr val="tx2">
                    <a:lumMod val="75000"/>
                  </a:schemeClr>
                </a:solidFill>
              </a:rPr>
              <a:t>Destek sınırı </a:t>
            </a:r>
            <a:r>
              <a:rPr lang="tr-TR" altLang="tr-TR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50.000 $</a:t>
            </a:r>
            <a:endParaRPr lang="tr-TR" altLang="tr-TR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tr-TR" altLang="tr-TR" kern="0" dirty="0" smtClean="0">
                <a:solidFill>
                  <a:schemeClr val="tx2">
                    <a:lumMod val="75000"/>
                  </a:schemeClr>
                </a:solidFill>
              </a:rPr>
              <a:t>Destek Oranı </a:t>
            </a:r>
            <a:r>
              <a:rPr lang="tr-TR" altLang="tr-TR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50 </a:t>
            </a: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endParaRPr lang="tr-TR" altLang="tr-TR" sz="1200" kern="0" dirty="0" smtClean="0">
              <a:solidFill>
                <a:schemeClr val="accent2"/>
              </a:solidFill>
            </a:endParaRP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endParaRPr lang="tr-TR" altLang="tr-TR" sz="1200" kern="0" dirty="0" smtClean="0">
              <a:solidFill>
                <a:schemeClr val="accent2"/>
              </a:solidFill>
            </a:endParaRPr>
          </a:p>
          <a:p>
            <a:pPr marL="0" indent="0" eaLnBrk="1" hangingPunct="1">
              <a:buClrTx/>
              <a:buNone/>
              <a:defRPr/>
            </a:pPr>
            <a:endParaRPr lang="tr-TR" altLang="tr-TR" sz="1200" kern="0" dirty="0" smtClean="0">
              <a:solidFill>
                <a:schemeClr val="accent2"/>
              </a:solidFill>
            </a:endParaRP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endParaRPr lang="tr-TR" altLang="tr-TR" sz="1200" kern="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400" i="1" kern="0" dirty="0">
                <a:solidFill>
                  <a:schemeClr val="tx2">
                    <a:lumMod val="75000"/>
                  </a:schemeClr>
                </a:solidFill>
              </a:rPr>
              <a:t>Her firma, takvim yılında iki defa bu destekten faydalanabilir.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400" i="1" dirty="0" smtClean="0">
                <a:solidFill>
                  <a:schemeClr val="tx2">
                    <a:lumMod val="75000"/>
                  </a:schemeClr>
                </a:solidFill>
              </a:rPr>
              <a:t>Fuar sonrası destek başvurusu esnasında talep edilmesi gerekmektedir.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tr-TR" altLang="tr-TR" sz="2400" i="1" kern="0" dirty="0">
                <a:solidFill>
                  <a:schemeClr val="tx2">
                    <a:lumMod val="75000"/>
                  </a:schemeClr>
                </a:solidFill>
              </a:rPr>
              <a:t>Diğer ilave destek unsurları uygulanmaz.</a:t>
            </a:r>
            <a:r>
              <a:rPr lang="tr-TR" altLang="tr-TR" sz="24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tr-TR" altLang="tr-TR" sz="2400" i="1" dirty="0" smtClean="0">
              <a:latin typeface="Arial" panose="020B0604020202020204" pitchFamily="34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§"/>
              <a:defRPr/>
            </a:pPr>
            <a:endParaRPr lang="en-US" altLang="tr-TR" sz="3400" i="1" kern="0" dirty="0" smtClean="0">
              <a:latin typeface="Arial" panose="020B0604020202020204" pitchFamily="34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68097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xfrm>
            <a:off x="1059861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21258" y="884459"/>
            <a:ext cx="5378098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Yetkili Organizatörler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3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952578"/>
              </p:ext>
            </p:extLst>
          </p:nvPr>
        </p:nvGraphicFramePr>
        <p:xfrm>
          <a:off x="686172" y="1556619"/>
          <a:ext cx="7850832" cy="4964975"/>
        </p:xfrm>
        <a:graphic>
          <a:graphicData uri="http://schemas.openxmlformats.org/drawingml/2006/table">
            <a:tbl>
              <a:tblPr/>
              <a:tblGrid>
                <a:gridCol w="664090"/>
                <a:gridCol w="7186742"/>
              </a:tblGrid>
              <a:tr h="39013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B0102B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YURT DIŞI FUAR ORGANİZATÖRÜ ŞİRKET ÜNVANI</a:t>
                      </a:r>
                    </a:p>
                  </a:txBody>
                  <a:tcPr marL="91446" marR="91446" marT="45717" marB="45717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12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EXPOTİM </a:t>
                      </a:r>
                      <a:r>
                        <a:rPr lang="tr-TR" sz="1300" b="1" i="0" u="none" strike="noStrik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ULUSLARARASI FUAR ORG. A.Ş.                    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0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LADİN FUAR VE KONGRE ORGANİZASYON HİZMETLERİ A.Ş.</a:t>
                      </a:r>
                      <a:endParaRPr lang="en-US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MERİDYEN ULUSLARARASI FUARCILIK SAN. VE TİC. LTD. ŞTİ.  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MERKÜR ULUSLARARASI FUARCILIK LTD.ŞTİ. </a:t>
                      </a:r>
                      <a:r>
                        <a:rPr lang="tr-TR" sz="1300" b="1" i="0" u="none" strike="noStrik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  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UBM ROTAFORTE ULUSLARARASI FUARCILIK A.Ş.                  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SELTEN ULUSLARARASI FUAR VE AKSESUARLARI TİC. LTD. ŞTİ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SENEXPO ULUSLARARASI FUARCILIK A.Ş.</a:t>
                      </a:r>
                      <a:r>
                        <a:rPr lang="tr-TR" sz="1300" b="1" i="0" u="none" strike="noStrike" baseline="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           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SO FUAR LTD. ŞTİ.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TG EKSPO ULUSLARARASI FUARCILIK A.Ş.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tr-TR" sz="1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   10</a:t>
                      </a:r>
                      <a:endParaRPr lang="en-US" sz="13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tr-TR" sz="1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TROY FUAR HİZM. TİC. LTD. ŞTİ</a:t>
                      </a:r>
                      <a:endParaRPr lang="tr-TR" sz="13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TÜRKEL FUARCILIK A.Ş.          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  <a:endParaRPr kumimoji="1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300" b="1" i="0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TÜYAP TÜM FUARCILIK YAPIM A.Ş.</a:t>
                      </a:r>
                      <a:endParaRPr lang="tr-TR" sz="1300" b="1" i="0" u="none" strike="noStrike" baseline="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5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tr-TR" sz="1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   13</a:t>
                      </a:r>
                      <a:endParaRPr lang="en-US" sz="13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6" marR="91446" marT="45717" marB="4571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3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İSTANBUL TİCARET ODASI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51142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Başlık 2"/>
          <p:cNvSpPr>
            <a:spLocks noGrp="1"/>
          </p:cNvSpPr>
          <p:nvPr>
            <p:ph type="title"/>
          </p:nvPr>
        </p:nvSpPr>
        <p:spPr>
          <a:xfrm>
            <a:off x="1059861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621258" y="884459"/>
            <a:ext cx="5378098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Yetkili Organizatörler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349644"/>
              </p:ext>
            </p:extLst>
          </p:nvPr>
        </p:nvGraphicFramePr>
        <p:xfrm>
          <a:off x="621258" y="1505639"/>
          <a:ext cx="7920682" cy="3917474"/>
        </p:xfrm>
        <a:graphic>
          <a:graphicData uri="http://schemas.openxmlformats.org/drawingml/2006/table">
            <a:tbl>
              <a:tblPr/>
              <a:tblGrid>
                <a:gridCol w="932331"/>
                <a:gridCol w="6988351"/>
              </a:tblGrid>
              <a:tr h="50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B0102B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YURT DIŞI FUAR ORGANİZATÖRÜ KURULUŞ ÜNVANI</a:t>
                      </a:r>
                    </a:p>
                  </a:txBody>
                  <a:tcPr marL="91448" marR="91448" marT="45706" marB="4570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63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AKDENİZ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İHRACATÇI BİRLİKLERİ GENEL SEKRETERLİĞİ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600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EGE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İHRACATÇI BİRLİKLERİ GENEL SEKRETERLİĞİ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600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İSTANBUL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İHRACATÇI BİRLİKLERİ GENEL SEKRETERLİĞİ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97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İSTANBUL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MADEN VE METALLER İHRACATÇI BİRLİKLERİ GENEL </a:t>
                      </a:r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SEKRETERLİĞİ</a:t>
                      </a:r>
                      <a:endParaRPr lang="tr-TR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33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İSTANBUL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TEKSTİL VE KONFEKSİYON İHRACATÇI BİRLİKLERİ GENEL SEKRETERLİĞİ                   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600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ORTA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ANADOLU İHRACATÇI BİRLİKLERİ GENEL SEKRETERLİĞİ 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933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</a:t>
                      </a:r>
                      <a:endParaRPr kumimoji="1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1448" marR="91448" marT="45706" marB="4570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effectLst/>
                          <a:latin typeface="+mn-lt"/>
                        </a:rPr>
                        <a:t> ULUDAĞ </a:t>
                      </a:r>
                      <a:r>
                        <a:rPr lang="tr-TR" sz="1400" b="1" i="0" u="none" strike="noStrike" dirty="0">
                          <a:effectLst/>
                          <a:latin typeface="+mn-lt"/>
                        </a:rPr>
                        <a:t>İHRACATÇI BİRLİKLERİ GENEL SEKRETERLİĞİ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1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7876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5874AC6C-3DFB-40D7-B550-A900D533AD2D}" type="slidenum">
              <a:rPr lang="en-US" altLang="tr-TR" sz="1600" smtClean="0">
                <a:solidFill>
                  <a:srgbClr val="D9D9D9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tr-TR" sz="1600" smtClean="0">
              <a:solidFill>
                <a:srgbClr val="D9D9D9"/>
              </a:solidFill>
            </a:endParaRPr>
          </a:p>
        </p:txBody>
      </p:sp>
      <p:pic>
        <p:nvPicPr>
          <p:cNvPr id="41987" name="Resim 12" descr="http://biebrap.dtm.gov.tr/analyticsRes/s_FusionFX/viewui/pivot/sort_pl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350" y="5176838"/>
            <a:ext cx="10477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Resim 13" descr="http://biebrap.dtm.gov.tr/analyticsRes/s_FusionFX/viewui/pivot/sort_pl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5176838"/>
            <a:ext cx="10477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Metin kutusu 8"/>
          <p:cNvSpPr txBox="1"/>
          <p:nvPr/>
        </p:nvSpPr>
        <p:spPr>
          <a:xfrm>
            <a:off x="0" y="820488"/>
            <a:ext cx="9144000" cy="40011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tr-TR" altLang="tr-TR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DESTEK KAPSAMI, UNSURLARI, ORAN VE LİMİTLERİ</a:t>
            </a:r>
          </a:p>
        </p:txBody>
      </p:sp>
      <p:sp>
        <p:nvSpPr>
          <p:cNvPr id="11" name="Title 2"/>
          <p:cNvSpPr>
            <a:spLocks/>
          </p:cNvSpPr>
          <p:nvPr/>
        </p:nvSpPr>
        <p:spPr bwMode="auto">
          <a:xfrm>
            <a:off x="0" y="257175"/>
            <a:ext cx="90963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tr-T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YURT DIŞI FUARLARA KATILIM DESTEĞİ </a:t>
            </a:r>
            <a:r>
              <a:rPr lang="tr-T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– 2009/5 SAYILI TEBLİĞ</a:t>
            </a:r>
          </a:p>
        </p:txBody>
      </p:sp>
      <p:graphicFrame>
        <p:nvGraphicFramePr>
          <p:cNvPr id="41993" name="Object 10"/>
          <p:cNvGraphicFramePr>
            <a:graphicFrameLocks noChangeAspect="1"/>
          </p:cNvGraphicFramePr>
          <p:nvPr/>
        </p:nvGraphicFramePr>
        <p:xfrm>
          <a:off x="107950" y="1228725"/>
          <a:ext cx="8893175" cy="544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Çalışma Sayfası" r:id="rId5" imgW="8524763" imgH="5095763" progId="Excel.Sheet.8">
                  <p:embed/>
                </p:oleObj>
              </mc:Choice>
              <mc:Fallback>
                <p:oleObj name="Çalışma Sayfası" r:id="rId5" imgW="8524763" imgH="509576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228725"/>
                        <a:ext cx="8893175" cy="544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1137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/>
          </p:nvPr>
        </p:nvGraphicFramePr>
        <p:xfrm>
          <a:off x="1817694" y="1916832"/>
          <a:ext cx="5724339" cy="3618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2195736" y="1268760"/>
            <a:ext cx="6020991" cy="296466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tr-TR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2009/5 SAYILI TEBLİĞ</a:t>
            </a:r>
            <a: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tr-T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tr-TR" sz="2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DEĞİŞİKLİK</a:t>
            </a:r>
            <a:r>
              <a:rPr lang="tr-TR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GEREKÇESİ</a:t>
            </a:r>
            <a:endParaRPr lang="en-US" sz="21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806450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5155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980728"/>
            <a:ext cx="8454316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tr-TR" b="1" dirty="0">
                <a:solidFill>
                  <a:srgbClr val="C00000"/>
                </a:solidFill>
              </a:rPr>
              <a:t>YURTDIŞINDA GERÇEKLEŞTİRİLEN FUAR KATILIMLARININ DESTEKLENMESİNE İLİŞKİN;</a:t>
            </a:r>
          </a:p>
          <a:p>
            <a:pPr algn="just" eaLnBrk="1" hangingPunct="1"/>
            <a:endParaRPr lang="tr-TR" sz="750" b="1" dirty="0"/>
          </a:p>
          <a:p>
            <a:pPr algn="just" eaLnBrk="1" hangingPunct="1"/>
            <a:r>
              <a:rPr lang="tr-TR" b="1" u="sng" dirty="0"/>
              <a:t>DESTEĞE ESAS TUTAR</a:t>
            </a:r>
          </a:p>
          <a:p>
            <a:pPr algn="just" eaLnBrk="1" hangingPunct="1"/>
            <a:endParaRPr lang="tr-TR" sz="750" dirty="0"/>
          </a:p>
          <a:p>
            <a:pPr algn="just" eaLnBrk="1" hangingPunct="1"/>
            <a:r>
              <a:rPr lang="tr-TR" dirty="0"/>
              <a:t>Bakanlık tarafından belirlenerek resmi web sayfasında ilan edilen; </a:t>
            </a:r>
            <a:r>
              <a:rPr lang="tr-TR" b="1" dirty="0">
                <a:solidFill>
                  <a:srgbClr val="C00000"/>
                </a:solidFill>
              </a:rPr>
              <a:t>yer kirası, nakliye, ulaşım ve standa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/>
              <a:t>ilişkin giderlere karşılık olarak katılımcıya </a:t>
            </a:r>
            <a:r>
              <a:rPr lang="tr-TR" b="1" u="sng" dirty="0">
                <a:solidFill>
                  <a:srgbClr val="C00000"/>
                </a:solidFill>
              </a:rPr>
              <a:t>metrekare bazında </a:t>
            </a:r>
            <a:r>
              <a:rPr lang="tr-TR" dirty="0"/>
              <a:t>ödenecek bedel.</a:t>
            </a:r>
          </a:p>
          <a:p>
            <a:pPr algn="just" eaLnBrk="1" hangingPunct="1"/>
            <a:endParaRPr lang="tr-TR" dirty="0"/>
          </a:p>
          <a:p>
            <a:pPr marL="257175" indent="-257175" algn="just" eaLnBrk="1" hangingPunct="1">
              <a:buFont typeface="Wingdings" panose="05000000000000000000" pitchFamily="2" charset="2"/>
              <a:buChar char="ü"/>
            </a:pPr>
            <a:r>
              <a:rPr lang="tr-TR" altLang="tr-TR" b="1" dirty="0"/>
              <a:t>Yurt dışı fuar organizasyonlarında;  fuar bazında</a:t>
            </a:r>
          </a:p>
          <a:p>
            <a:pPr algn="just" eaLnBrk="1" hangingPunct="1"/>
            <a:endParaRPr lang="tr-TR" altLang="tr-TR" b="1" dirty="0"/>
          </a:p>
          <a:p>
            <a:pPr marL="257175" indent="-257175" algn="just" eaLnBrk="1" hangingPunct="1">
              <a:buFont typeface="Wingdings" panose="05000000000000000000" pitchFamily="2" charset="2"/>
              <a:buChar char="ü"/>
            </a:pPr>
            <a:r>
              <a:rPr lang="tr-TR" altLang="tr-TR" b="1" dirty="0"/>
              <a:t>Bireysel katılımı desteklenen fuarlarda; fuar ve/veya ülke ve/veya sektör bazında belirlenir</a:t>
            </a:r>
            <a:r>
              <a:rPr lang="tr-TR" altLang="tr-TR" b="1" dirty="0" smtClean="0"/>
              <a:t>.</a:t>
            </a:r>
          </a:p>
          <a:p>
            <a:pPr algn="just"/>
            <a:endParaRPr lang="tr-TR" b="1" dirty="0"/>
          </a:p>
          <a:p>
            <a:pPr algn="just"/>
            <a:r>
              <a:rPr lang="tr-TR" sz="1400" b="1" dirty="0" smtClean="0"/>
              <a:t>Katılımcı</a:t>
            </a:r>
            <a:r>
              <a:rPr lang="tr-TR" sz="1400" b="1" dirty="0"/>
              <a:t>:</a:t>
            </a:r>
            <a:r>
              <a:rPr lang="tr-TR" sz="1400" dirty="0"/>
              <a:t> Bu Karar kapsamındaki yurt dışı fuar organizasyonlarına veya </a:t>
            </a:r>
            <a:r>
              <a:rPr lang="tr-TR" sz="1400" dirty="0" smtClean="0"/>
              <a:t>Bakanlıkça </a:t>
            </a:r>
            <a:r>
              <a:rPr lang="tr-TR" sz="1400" dirty="0"/>
              <a:t>belirlenerek ilan edilen ve yurt dışında düzenlenen desteklenecek </a:t>
            </a:r>
            <a:r>
              <a:rPr lang="tr-TR" sz="1400" dirty="0" err="1"/>
              <a:t>sektörel</a:t>
            </a:r>
            <a:r>
              <a:rPr lang="tr-TR" sz="1400" dirty="0"/>
              <a:t> nitelikteki uluslararası fuarlar listesinde yer alan fuarlara katılım sağlayan Türk Ticaret Kanunu hükümleri çerçevesinde kurulmuş, ihracatçı birliğine üye şirket ile </a:t>
            </a:r>
            <a:r>
              <a:rPr lang="tr-TR" sz="1400" b="1" dirty="0">
                <a:solidFill>
                  <a:srgbClr val="FF0000"/>
                </a:solidFill>
              </a:rPr>
              <a:t>Türkiye’de yerleşik üretici/imalatçı organizasyonunu</a:t>
            </a:r>
            <a:r>
              <a:rPr lang="tr-TR" sz="1400" b="1" dirty="0" smtClean="0">
                <a:solidFill>
                  <a:srgbClr val="FF0000"/>
                </a:solidFill>
              </a:rPr>
              <a:t>,</a:t>
            </a:r>
          </a:p>
          <a:p>
            <a:endParaRPr lang="tr-TR" sz="1400" dirty="0"/>
          </a:p>
          <a:p>
            <a:r>
              <a:rPr lang="tr-TR" sz="1400" b="1" dirty="0" smtClean="0"/>
              <a:t>Üretici/İmalatçı </a:t>
            </a:r>
            <a:r>
              <a:rPr lang="tr-TR" sz="1400" b="1" dirty="0"/>
              <a:t>Organizasyonu:</a:t>
            </a:r>
            <a:r>
              <a:rPr lang="tr-TR" sz="1400" dirty="0"/>
              <a:t> Aynı üretim dalında faaliyette bulunan üretici ve imalatçı şirketleri bir araya getiren ve temsil eden </a:t>
            </a:r>
            <a:r>
              <a:rPr lang="tr-TR" sz="1400" dirty="0" err="1"/>
              <a:t>sektörel</a:t>
            </a:r>
            <a:r>
              <a:rPr lang="tr-TR" sz="1400" dirty="0"/>
              <a:t> örgütlenmeleri (tanıtım grupları, federasyon, birlik, dernek) </a:t>
            </a:r>
            <a:r>
              <a:rPr lang="tr-TR" sz="1400" b="1" dirty="0">
                <a:solidFill>
                  <a:srgbClr val="FF0000"/>
                </a:solidFill>
              </a:rPr>
              <a:t>ile İhracatçı </a:t>
            </a:r>
            <a:r>
              <a:rPr lang="tr-TR" sz="1400" b="1" dirty="0" smtClean="0">
                <a:solidFill>
                  <a:srgbClr val="FF0000"/>
                </a:solidFill>
              </a:rPr>
              <a:t>Birliklerini</a:t>
            </a:r>
          </a:p>
          <a:p>
            <a:pPr algn="just" eaLnBrk="1" hangingPunct="1">
              <a:buClrTx/>
              <a:buFontTx/>
              <a:buNone/>
            </a:pPr>
            <a:endParaRPr lang="tr-TR" altLang="tr-TR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Tx/>
              <a:buFontTx/>
              <a:buNone/>
            </a:pPr>
            <a:endParaRPr lang="tr-TR" altLang="tr-T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 idx="4294967295"/>
          </p:nvPr>
        </p:nvSpPr>
        <p:spPr>
          <a:xfrm>
            <a:off x="1980008" y="517342"/>
            <a:ext cx="6624440" cy="319369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tr-T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YENİ KARAR</a:t>
            </a:r>
            <a:r>
              <a:rPr lang="tr-TR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tr-TR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21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Altbilgi Yer Tutucusu 2"/>
          <p:cNvSpPr txBox="1">
            <a:spLocks/>
          </p:cNvSpPr>
          <p:nvPr/>
        </p:nvSpPr>
        <p:spPr>
          <a:xfrm>
            <a:off x="107950" y="6524625"/>
            <a:ext cx="806450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38149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403648" y="1556792"/>
            <a:ext cx="74888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900"/>
              </a:spcAft>
            </a:pPr>
            <a:r>
              <a:rPr lang="tr-TR" altLang="tr-TR" sz="2400" b="1" u="sng" dirty="0">
                <a:solidFill>
                  <a:srgbClr val="4D4D4D"/>
                </a:solidFill>
                <a:latin typeface="+mj-lt"/>
                <a:cs typeface="Times New Roman" panose="02020603050405020304" pitchFamily="18" charset="0"/>
              </a:rPr>
              <a:t>Destek Üst Limitleri</a:t>
            </a:r>
          </a:p>
          <a:p>
            <a:pPr eaLnBrk="1" hangingPunct="1">
              <a:spcAft>
                <a:spcPts val="900"/>
              </a:spcAft>
            </a:pP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Genel Fuarlarda azami </a:t>
            </a:r>
            <a:r>
              <a:rPr lang="tr-TR" altLang="tr-TR" b="1" dirty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50.000 TL </a:t>
            </a:r>
            <a:r>
              <a:rPr lang="tr-TR" altLang="tr-TR" b="1" dirty="0" smtClean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(10.000 $)</a:t>
            </a:r>
            <a:endParaRPr lang="tr-TR" altLang="tr-TR" b="1" dirty="0">
              <a:solidFill>
                <a:srgbClr val="B9140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tr-TR" altLang="tr-TR" b="1" dirty="0" err="1">
                <a:latin typeface="+mj-lt"/>
                <a:cs typeface="Times New Roman" panose="02020603050405020304" pitchFamily="18" charset="0"/>
              </a:rPr>
              <a:t>Sektörel</a:t>
            </a: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 Fuarlarda azami </a:t>
            </a:r>
            <a:r>
              <a:rPr lang="tr-TR" altLang="tr-TR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75</a:t>
            </a:r>
            <a:r>
              <a:rPr lang="tr-TR" altLang="tr-TR" b="1" dirty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.000 TL </a:t>
            </a:r>
            <a:r>
              <a:rPr lang="tr-TR" altLang="tr-TR" b="1" dirty="0" smtClean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(15.000 $)</a:t>
            </a:r>
            <a:endParaRPr lang="tr-TR" altLang="tr-TR" b="1" dirty="0">
              <a:solidFill>
                <a:srgbClr val="B9140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spcAft>
                <a:spcPts val="900"/>
              </a:spcAft>
            </a:pP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Prestijli Fuarlarda azami</a:t>
            </a:r>
            <a:r>
              <a:rPr lang="tr-TR" altLang="tr-TR" b="1" dirty="0">
                <a:solidFill>
                  <a:srgbClr val="BC8B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altLang="tr-TR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25</a:t>
            </a:r>
            <a:r>
              <a:rPr lang="tr-TR" altLang="tr-TR" b="1" dirty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0.000 </a:t>
            </a:r>
            <a:r>
              <a:rPr lang="tr-TR" altLang="tr-TR" b="1" dirty="0" smtClean="0">
                <a:solidFill>
                  <a:srgbClr val="B91403"/>
                </a:solidFill>
                <a:latin typeface="+mj-lt"/>
                <a:cs typeface="Times New Roman" panose="02020603050405020304" pitchFamily="18" charset="0"/>
              </a:rPr>
              <a:t>TL (50.000 $)</a:t>
            </a:r>
            <a:endParaRPr lang="tr-TR" altLang="tr-TR" b="1" dirty="0">
              <a:solidFill>
                <a:srgbClr val="B9140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spcAft>
                <a:spcPts val="900"/>
              </a:spcAft>
            </a:pPr>
            <a:endParaRPr lang="tr-TR" altLang="tr-TR" b="1" dirty="0">
              <a:solidFill>
                <a:srgbClr val="B91403"/>
              </a:solidFill>
              <a:latin typeface="+mj-lt"/>
              <a:cs typeface="Times New Roman" panose="02020603050405020304" pitchFamily="18" charset="0"/>
            </a:endParaRPr>
          </a:p>
          <a:p>
            <a:pPr algn="just" eaLnBrk="1" hangingPunct="1">
              <a:spcAft>
                <a:spcPts val="900"/>
              </a:spcAft>
            </a:pPr>
            <a:r>
              <a:rPr lang="tr-TR" altLang="tr-TR" b="1" u="sng" dirty="0">
                <a:latin typeface="+mj-lt"/>
                <a:cs typeface="Times New Roman" panose="02020603050405020304" pitchFamily="18" charset="0"/>
              </a:rPr>
              <a:t>Organizatör Tanıtım Desteği </a:t>
            </a:r>
          </a:p>
          <a:p>
            <a:pPr algn="just" eaLnBrk="1" hangingPunct="1">
              <a:spcAft>
                <a:spcPts val="900"/>
              </a:spcAft>
            </a:pP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Genel Fuarlarda azami </a:t>
            </a:r>
            <a:r>
              <a:rPr lang="tr-TR" altLang="tr-TR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320.000 TL </a:t>
            </a:r>
            <a:r>
              <a:rPr lang="tr-TR" altLang="tr-TR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(80.000 $)</a:t>
            </a:r>
            <a:endParaRPr lang="tr-TR" altLang="tr-TR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 eaLnBrk="1" hangingPunct="1">
              <a:spcAft>
                <a:spcPts val="900"/>
              </a:spcAft>
            </a:pPr>
            <a:r>
              <a:rPr lang="tr-TR" altLang="tr-TR" b="1" dirty="0" err="1">
                <a:latin typeface="+mj-lt"/>
                <a:cs typeface="Times New Roman" panose="02020603050405020304" pitchFamily="18" charset="0"/>
              </a:rPr>
              <a:t>Sektörel</a:t>
            </a: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 Fuarlarda azami </a:t>
            </a:r>
            <a:r>
              <a:rPr lang="tr-TR" altLang="tr-TR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500.000 TL </a:t>
            </a:r>
            <a:r>
              <a:rPr lang="tr-TR" altLang="tr-TR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(120.000 $)</a:t>
            </a:r>
            <a:endParaRPr lang="tr-TR" altLang="tr-TR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 eaLnBrk="1" hangingPunct="1">
              <a:spcAft>
                <a:spcPts val="900"/>
              </a:spcAft>
            </a:pPr>
            <a:r>
              <a:rPr lang="tr-TR" altLang="tr-TR" b="1" dirty="0">
                <a:latin typeface="+mj-lt"/>
                <a:cs typeface="Times New Roman" panose="02020603050405020304" pitchFamily="18" charset="0"/>
              </a:rPr>
              <a:t>İlave Tanıtım Desteği </a:t>
            </a:r>
            <a:r>
              <a:rPr lang="tr-TR" altLang="tr-TR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320.000 </a:t>
            </a:r>
            <a:r>
              <a:rPr lang="tr-TR" altLang="tr-TR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TL (80.000 $)</a:t>
            </a:r>
            <a:endParaRPr lang="tr-TR" altLang="tr-TR" b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156176" y="332656"/>
            <a:ext cx="28083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YENİ KARAR</a:t>
            </a:r>
            <a:endParaRPr lang="tr-TR" sz="2800" dirty="0"/>
          </a:p>
        </p:txBody>
      </p:sp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806450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88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5A7D2A-A6CC-491E-9572-17D0D067E59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59868"/>
            <a:ext cx="8990008" cy="476844"/>
          </a:xfrm>
        </p:spPr>
        <p:txBody>
          <a:bodyPr>
            <a:noAutofit/>
          </a:bodyPr>
          <a:lstStyle/>
          <a:p>
            <a:r>
              <a:rPr lang="tr-TR" sz="2000" dirty="0" smtClean="0">
                <a:effectLst/>
              </a:rPr>
              <a:t>SEKTÖREL NİTELİKLİ ULUSLARARASI YURT İÇİ FUARLARIN DESTEKLENMESİ</a:t>
            </a:r>
            <a:r>
              <a:rPr lang="tr-TR" sz="2000" dirty="0" smtClean="0"/>
              <a:t> </a:t>
            </a:r>
            <a:endParaRPr lang="en-US" sz="2000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/>
          </p:nvPr>
        </p:nvGraphicFramePr>
        <p:xfrm>
          <a:off x="107502" y="1556792"/>
          <a:ext cx="8893623" cy="3269911"/>
        </p:xfrm>
        <a:graphic>
          <a:graphicData uri="http://schemas.openxmlformats.org/drawingml/2006/table">
            <a:tbl>
              <a:tblPr/>
              <a:tblGrid>
                <a:gridCol w="1746313"/>
                <a:gridCol w="1786001"/>
                <a:gridCol w="2444351"/>
                <a:gridCol w="1368152"/>
                <a:gridCol w="1548806"/>
              </a:tblGrid>
              <a:tr h="1003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Kalemi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Oranı %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Destek Limiti</a:t>
                      </a:r>
                      <a:r>
                        <a:rPr lang="tr-T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         </a:t>
                      </a:r>
                      <a:endParaRPr lang="tr-TR" sz="24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Süre/Adet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Faydalanıcı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</a:tr>
              <a:tr h="149278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Tanıtım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Yurt dışında yapılan faaliyetlerde 150.000 ABD Doları - Yurt içinde yapılan faaliyetlerde 50.000 ABD Doları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Aynı yurt içi fuar için 10 defa faydalandırılır.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Organizatör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7390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Yer Kirası ve Stand Konstrüksiyon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30.000 TL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Katılımcı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Altbilgi Yer Tutucusu 2"/>
          <p:cNvSpPr txBox="1">
            <a:spLocks/>
          </p:cNvSpPr>
          <p:nvPr/>
        </p:nvSpPr>
        <p:spPr>
          <a:xfrm>
            <a:off x="107950" y="6524625"/>
            <a:ext cx="8064500" cy="304800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v-SE" dirty="0" smtClean="0"/>
              <a:t>Ekonomi Bakanlığı</a:t>
            </a:r>
            <a:r>
              <a:rPr lang="tr-TR" dirty="0" smtClean="0"/>
              <a:t> - İhracat Genel Müdürlüğü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22733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26634" y="2341756"/>
            <a:ext cx="66126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tr-TR" altLang="tr-TR" sz="3200" b="1" dirty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2009/5 </a:t>
            </a:r>
            <a:r>
              <a:rPr lang="tr-TR" altLang="tr-TR" sz="32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SAYILI YURT DIŞINDA GERÇEKLEŞTİRİLEN FUAR KATILIMLARININ DESTEKLENMESİNE İLİŞKİN TEBLİĞ</a:t>
            </a:r>
            <a:endParaRPr lang="tr-TR" altLang="tr-TR" sz="3200" b="1" dirty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8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827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Dikdörtgen"/>
          <p:cNvSpPr/>
          <p:nvPr/>
        </p:nvSpPr>
        <p:spPr>
          <a:xfrm>
            <a:off x="899592" y="3782650"/>
            <a:ext cx="7344816" cy="1723549"/>
          </a:xfrm>
          <a:prstGeom prst="rect">
            <a:avLst/>
          </a:prstGeom>
          <a:solidFill>
            <a:schemeClr val="tx2"/>
          </a:solidFill>
          <a:effectLst>
            <a:reflection blurRad="6350" stA="50000" endA="300" endPos="38500" dist="50800" dir="5400000" sy="-100000" algn="bl" rotWithShape="0"/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tr-TR" sz="2400" b="1" dirty="0">
              <a:solidFill>
                <a:srgbClr val="FFFFFF"/>
              </a:solidFill>
              <a:cs typeface="Arial" charset="0"/>
            </a:endParaRPr>
          </a:p>
          <a:p>
            <a:pPr algn="ctr" eaLnBrk="1" hangingPunct="1">
              <a:defRPr/>
            </a:pPr>
            <a:r>
              <a:rPr lang="tr-TR" sz="3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TEŞEKKÜRLER</a:t>
            </a:r>
            <a:endParaRPr lang="tr-TR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/>
            <a:r>
              <a:rPr lang="tr-TR" dirty="0" smtClean="0">
                <a:solidFill>
                  <a:prstClr val="white"/>
                </a:solidFill>
              </a:rPr>
              <a:t>İhracat Genel Müdürlüğü</a:t>
            </a:r>
          </a:p>
          <a:p>
            <a:pPr algn="ctr" eaLnBrk="1" hangingPunct="1">
              <a:defRPr/>
            </a:pPr>
            <a:endParaRPr lang="tr-TR" sz="3200" dirty="0">
              <a:solidFill>
                <a:srgbClr val="00000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157" y="1343801"/>
            <a:ext cx="2687686" cy="201319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320549"/>
            <a:ext cx="1109261" cy="731564"/>
          </a:xfrm>
          <a:prstGeom prst="rect">
            <a:avLst/>
          </a:prstGeom>
        </p:spPr>
      </p:pic>
      <p:pic>
        <p:nvPicPr>
          <p:cNvPr id="5" name="Picture 91" descr="TQ_logo_dikdörtge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6296" y="1343801"/>
            <a:ext cx="1386716" cy="648742"/>
          </a:xfrm>
          <a:prstGeom prst="rect">
            <a:avLst/>
          </a:prstGeom>
          <a:noFill/>
          <a:ln w="9525">
            <a:solidFill>
              <a:schemeClr val="accent5"/>
            </a:solidFill>
            <a:miter lim="800000"/>
            <a:headEnd/>
            <a:tailEnd/>
          </a:ln>
        </p:spPr>
      </p:pic>
      <p:sp>
        <p:nvSpPr>
          <p:cNvPr id="6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D8E25B-5D1A-4034-83BD-795CD755BDEE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297152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48710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92100" y="1100400"/>
            <a:ext cx="8713788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 eaLnBrk="1" hangingPunct="1">
              <a:buNone/>
            </a:pP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AMAÇ</a:t>
            </a:r>
            <a:r>
              <a:rPr lang="tr-TR" altLang="tr-TR" sz="1800" b="1" dirty="0" smtClean="0"/>
              <a:t>			 Yurt dışında düzenlenen ticari nitelikli fuarlara katılımı 				sağlamak yoluyla ihracatımızın arttırılması</a:t>
            </a:r>
          </a:p>
          <a:p>
            <a:pPr defTabSz="914400" eaLnBrk="1" hangingPunct="1">
              <a:buFontTx/>
              <a:buNone/>
            </a:pPr>
            <a:endParaRPr lang="tr-TR" altLang="tr-TR" sz="2400" b="1" dirty="0" smtClean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  <a:p>
            <a:pPr defTabSz="914400" eaLnBrk="1" hangingPunct="1">
              <a:buFontTx/>
              <a:buNone/>
            </a:pPr>
            <a:endParaRPr lang="tr-TR" altLang="tr-TR" sz="2400" b="1" dirty="0" smtClean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  <a:p>
            <a:pPr defTabSz="914400" eaLnBrk="1" hangingPunct="1">
              <a:buFontTx/>
              <a:buNone/>
            </a:pP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HEDEF GRUBU</a:t>
            </a:r>
            <a:r>
              <a:rPr lang="tr-TR" altLang="tr-TR" sz="3900" b="1" dirty="0" smtClean="0">
                <a:solidFill>
                  <a:srgbClr val="000000"/>
                </a:solidFill>
                <a:ea typeface="ＭＳ Ｐゴシック" pitchFamily="34" charset="-128"/>
              </a:rPr>
              <a:t>			</a:t>
            </a:r>
            <a:endParaRPr lang="tr-TR" altLang="tr-TR" sz="2800" b="1" dirty="0" smtClean="0">
              <a:solidFill>
                <a:srgbClr val="000000"/>
              </a:solidFill>
            </a:endParaRPr>
          </a:p>
          <a:p>
            <a:pPr defTabSz="914400" eaLnBrk="1" hangingPunct="1">
              <a:buFontTx/>
              <a:buNone/>
            </a:pPr>
            <a:r>
              <a:rPr lang="tr-TR" altLang="tr-TR" sz="2800" b="1" dirty="0" smtClean="0">
                <a:solidFill>
                  <a:srgbClr val="000000"/>
                </a:solidFill>
                <a:ea typeface="ＭＳ Ｐゴシック" pitchFamily="34" charset="-128"/>
              </a:rPr>
              <a:t>		</a:t>
            </a:r>
          </a:p>
          <a:p>
            <a:pPr defTabSz="914400" eaLnBrk="1" hangingPunct="1">
              <a:buFontTx/>
              <a:buNone/>
            </a:pPr>
            <a:endParaRPr lang="tr-TR" altLang="tr-TR" sz="2800" b="1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defTabSz="914400" eaLnBrk="1" hangingPunct="1">
              <a:buFontTx/>
              <a:buNone/>
            </a:pPr>
            <a:endParaRPr lang="tr-TR" altLang="tr-TR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  <a:p>
            <a:pPr defTabSz="914400" eaLnBrk="1" hangingPunct="1">
              <a:buFontTx/>
              <a:buNone/>
            </a:pP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DESTEK</a:t>
            </a: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34" charset="-128"/>
              </a:rPr>
              <a:t>ORANI	</a:t>
            </a:r>
          </a:p>
          <a:p>
            <a:pPr defTabSz="914400" eaLnBrk="1" hangingPunct="1">
              <a:buFontTx/>
              <a:buNone/>
            </a:pPr>
            <a:r>
              <a:rPr lang="tr-TR" altLang="tr-TR" sz="24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DESTEK LİMİTİ</a:t>
            </a:r>
            <a:endParaRPr lang="tr-TR" altLang="tr-TR" sz="2400" b="1" dirty="0" smtClean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34" charset="-128"/>
            </a:endParaRPr>
          </a:p>
          <a:p>
            <a:pPr defTabSz="914400" eaLnBrk="1" hangingPunct="1">
              <a:buFontTx/>
              <a:buNone/>
            </a:pPr>
            <a:r>
              <a:rPr lang="tr-TR" altLang="tr-TR" sz="2800" b="1" dirty="0" smtClean="0">
                <a:solidFill>
                  <a:srgbClr val="000000"/>
                </a:solidFill>
                <a:latin typeface="Arial Tur" pitchFamily="34" charset="0"/>
                <a:ea typeface="ＭＳ Ｐゴシック" pitchFamily="34" charset="-128"/>
              </a:rPr>
              <a:t>	</a:t>
            </a:r>
            <a:endParaRPr lang="tr-TR" altLang="tr-TR" sz="1200" i="1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1828800" lvl="4" indent="0" defTabSz="914400" eaLnBrk="1" hangingPunct="1">
              <a:buFont typeface="Arial" charset="0"/>
              <a:buNone/>
            </a:pPr>
            <a:r>
              <a:rPr lang="tr-TR" altLang="tr-TR" sz="1200" dirty="0" smtClean="0">
                <a:latin typeface="Trebuchet MS" pitchFamily="34" charset="0"/>
              </a:rPr>
              <a:t>	</a:t>
            </a:r>
            <a:endParaRPr lang="tr-TR" altLang="tr-TR" b="1" dirty="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1" name="AutoShape 7"/>
          <p:cNvSpPr>
            <a:spLocks/>
          </p:cNvSpPr>
          <p:nvPr/>
        </p:nvSpPr>
        <p:spPr bwMode="auto">
          <a:xfrm>
            <a:off x="2520734" y="2206366"/>
            <a:ext cx="398462" cy="1821614"/>
          </a:xfrm>
          <a:prstGeom prst="leftBrace">
            <a:avLst>
              <a:gd name="adj1" fmla="val 21880"/>
              <a:gd name="adj2" fmla="val 50000"/>
            </a:avLst>
          </a:prstGeom>
          <a:noFill/>
          <a:ln w="28575">
            <a:solidFill>
              <a:srgbClr val="B0102B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12" name="AutoShape 8"/>
          <p:cNvSpPr>
            <a:spLocks/>
          </p:cNvSpPr>
          <p:nvPr/>
        </p:nvSpPr>
        <p:spPr bwMode="auto">
          <a:xfrm>
            <a:off x="2558951" y="4755663"/>
            <a:ext cx="360362" cy="1173303"/>
          </a:xfrm>
          <a:prstGeom prst="leftBrace">
            <a:avLst>
              <a:gd name="adj1" fmla="val 33884"/>
              <a:gd name="adj2" fmla="val 50000"/>
            </a:avLst>
          </a:prstGeom>
          <a:noFill/>
          <a:ln w="28575">
            <a:solidFill>
              <a:srgbClr val="B0102B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3058213" y="2280825"/>
            <a:ext cx="5296132" cy="172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10000"/>
              </a:lnSpc>
              <a:buClr>
                <a:srgbClr val="CC3300"/>
              </a:buClr>
              <a:buNone/>
              <a:defRPr/>
            </a:pPr>
            <a:r>
              <a:rPr lang="tr-TR" altLang="tr-TR" sz="1800" b="1" dirty="0">
                <a:latin typeface="+mn-lt"/>
              </a:rPr>
              <a:t>İhracatçı Birliğine üye ve Türk Ticaret Kanunu hükümleri çerçevesinde kurulmuş </a:t>
            </a:r>
            <a:r>
              <a:rPr lang="tr-TR" altLang="tr-TR" sz="1800" b="1" dirty="0" smtClean="0">
                <a:latin typeface="+mn-lt"/>
              </a:rPr>
              <a:t>şirketler</a:t>
            </a:r>
          </a:p>
          <a:p>
            <a:pPr algn="just" eaLnBrk="1" hangingPunct="1">
              <a:lnSpc>
                <a:spcPct val="110000"/>
              </a:lnSpc>
              <a:buClr>
                <a:srgbClr val="CC3300"/>
              </a:buClr>
              <a:buNone/>
              <a:defRPr/>
            </a:pPr>
            <a:endParaRPr lang="tr-TR" altLang="tr-TR" sz="1000" b="1" dirty="0" smtClean="0">
              <a:latin typeface="+mn-lt"/>
            </a:endParaRPr>
          </a:p>
          <a:p>
            <a:pPr algn="just" eaLnBrk="1" hangingPunct="1">
              <a:lnSpc>
                <a:spcPct val="110000"/>
              </a:lnSpc>
              <a:buClr>
                <a:srgbClr val="CC3300"/>
              </a:buClr>
              <a:buNone/>
              <a:defRPr/>
            </a:pPr>
            <a:r>
              <a:rPr lang="tr-TR" altLang="tr-TR" sz="1800" b="1" dirty="0" smtClean="0">
                <a:latin typeface="+mn-lt"/>
              </a:rPr>
              <a:t>Üretici/imalatçı organizasyonları (</a:t>
            </a:r>
            <a:r>
              <a:rPr lang="tr-TR" altLang="tr-TR" sz="1800" b="1" dirty="0" err="1" smtClean="0">
                <a:latin typeface="+mn-lt"/>
              </a:rPr>
              <a:t>Sektörel</a:t>
            </a:r>
            <a:r>
              <a:rPr lang="tr-TR" altLang="tr-TR" sz="1800" b="1" dirty="0" smtClean="0">
                <a:latin typeface="+mn-lt"/>
              </a:rPr>
              <a:t> </a:t>
            </a:r>
            <a:r>
              <a:rPr lang="tr-TR" altLang="tr-TR" sz="1800" b="1" dirty="0">
                <a:latin typeface="+mn-lt"/>
              </a:rPr>
              <a:t>Tanıtım Grupları, Federasyon, Birlik, Dernek, vb.)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000" b="1" dirty="0" smtClean="0">
              <a:latin typeface="+mn-lt"/>
            </a:endParaRPr>
          </a:p>
        </p:txBody>
      </p:sp>
      <p:sp>
        <p:nvSpPr>
          <p:cNvPr id="15" name="Dikdörtgen 12"/>
          <p:cNvSpPr>
            <a:spLocks noChangeArrowheads="1"/>
          </p:cNvSpPr>
          <p:nvPr/>
        </p:nvSpPr>
        <p:spPr bwMode="auto">
          <a:xfrm>
            <a:off x="3074391" y="4603650"/>
            <a:ext cx="58388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 dirty="0"/>
              <a:t>%50, Bireysel Katılımda 15.000 ABD Doları </a:t>
            </a:r>
            <a:endParaRPr lang="tr-TR" altLang="tr-TR" sz="1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 dirty="0" smtClean="0"/>
              <a:t>%</a:t>
            </a:r>
            <a:r>
              <a:rPr lang="tr-TR" altLang="tr-TR" sz="1800" b="1" dirty="0"/>
              <a:t>50, </a:t>
            </a:r>
            <a:r>
              <a:rPr lang="tr-TR" altLang="tr-TR" sz="1800" b="1" dirty="0" smtClean="0"/>
              <a:t>Yurt dışı </a:t>
            </a:r>
            <a:r>
              <a:rPr lang="tr-TR" altLang="tr-TR" sz="1800" b="1" dirty="0"/>
              <a:t>Fuar Organizasyonlarında,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 dirty="0"/>
              <a:t>Genel </a:t>
            </a:r>
            <a:r>
              <a:rPr lang="tr-TR" altLang="tr-TR" sz="1800" b="1" dirty="0" smtClean="0"/>
              <a:t>fuarlarda </a:t>
            </a:r>
            <a:r>
              <a:rPr lang="tr-TR" altLang="tr-TR" sz="1800" b="1" dirty="0"/>
              <a:t>10.000 ABD Doları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 dirty="0" err="1"/>
              <a:t>Sektörel</a:t>
            </a:r>
            <a:r>
              <a:rPr lang="tr-TR" altLang="tr-TR" sz="1800" b="1" dirty="0"/>
              <a:t> </a:t>
            </a:r>
            <a:r>
              <a:rPr lang="tr-TR" altLang="tr-TR" sz="1800" b="1" dirty="0" smtClean="0"/>
              <a:t>fuarlarda </a:t>
            </a:r>
            <a:r>
              <a:rPr lang="tr-TR" altLang="tr-TR" sz="1800" b="1" dirty="0"/>
              <a:t>15.000 ABD Doları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AutoShape 7"/>
          <p:cNvSpPr>
            <a:spLocks/>
          </p:cNvSpPr>
          <p:nvPr/>
        </p:nvSpPr>
        <p:spPr bwMode="auto">
          <a:xfrm>
            <a:off x="2558951" y="1248937"/>
            <a:ext cx="359714" cy="614587"/>
          </a:xfrm>
          <a:prstGeom prst="leftBrace">
            <a:avLst>
              <a:gd name="adj1" fmla="val 21880"/>
              <a:gd name="adj2" fmla="val 50000"/>
            </a:avLst>
          </a:prstGeom>
          <a:noFill/>
          <a:ln w="28575">
            <a:solidFill>
              <a:srgbClr val="B0102B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8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2688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972742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6" name="_s69645"/>
          <p:cNvSpPr>
            <a:spLocks noChangeArrowheads="1"/>
          </p:cNvSpPr>
          <p:nvPr/>
        </p:nvSpPr>
        <p:spPr bwMode="auto">
          <a:xfrm>
            <a:off x="899592" y="2924944"/>
            <a:ext cx="3312368" cy="1944216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tIns="0" rIns="0" bIns="0" anchor="ctr"/>
          <a:lstStyle/>
          <a:p>
            <a:pPr>
              <a:defRPr/>
            </a:pPr>
            <a:endParaRPr lang="tr-TR" sz="1400" dirty="0">
              <a:latin typeface="Times New Roman" pitchFamily="18" charset="0"/>
            </a:endParaRPr>
          </a:p>
          <a:p>
            <a:pPr algn="ctr">
              <a:defRPr/>
            </a:pPr>
            <a:r>
              <a:rPr lang="tr-TR" sz="1400" dirty="0">
                <a:latin typeface="+mn-lt"/>
              </a:rPr>
              <a:t> 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BİREYSEL KATILIM</a:t>
            </a:r>
          </a:p>
          <a:p>
            <a:pPr>
              <a:defRPr/>
            </a:pPr>
            <a:endParaRPr lang="tr-TR" sz="1400" dirty="0">
              <a:latin typeface="Times New Roman" pitchFamily="18" charset="0"/>
            </a:endParaRPr>
          </a:p>
        </p:txBody>
      </p:sp>
      <p:sp>
        <p:nvSpPr>
          <p:cNvPr id="7" name="_s69645"/>
          <p:cNvSpPr>
            <a:spLocks noChangeArrowheads="1"/>
          </p:cNvSpPr>
          <p:nvPr/>
        </p:nvSpPr>
        <p:spPr bwMode="auto">
          <a:xfrm>
            <a:off x="4932040" y="2924944"/>
            <a:ext cx="3312368" cy="1944216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tIns="0" rIns="0" bIns="0" anchor="ctr"/>
          <a:lstStyle/>
          <a:p>
            <a:pPr>
              <a:defRPr/>
            </a:pPr>
            <a:endParaRPr lang="tr-TR" sz="1400" dirty="0">
              <a:latin typeface="Times New Roman" pitchFamily="18" charset="0"/>
            </a:endParaRPr>
          </a:p>
          <a:p>
            <a:pPr algn="ctr">
              <a:defRPr/>
            </a:pPr>
            <a:r>
              <a:rPr lang="tr-TR" sz="1400" dirty="0">
                <a:solidFill>
                  <a:schemeClr val="tx2"/>
                </a:solidFill>
                <a:latin typeface="+mn-lt"/>
              </a:rPr>
              <a:t> 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YURT DIŞI FUAR </a:t>
            </a:r>
          </a:p>
          <a:p>
            <a:pPr algn="ctr">
              <a:defRPr/>
            </a:pPr>
            <a:r>
              <a:rPr lang="tr-TR" sz="2400" b="1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ORGANİZASYONU</a:t>
            </a:r>
          </a:p>
          <a:p>
            <a:pPr>
              <a:defRPr/>
            </a:pPr>
            <a:endParaRPr lang="tr-TR" sz="1400" dirty="0">
              <a:latin typeface="Times New Roman" pitchFamily="18" charset="0"/>
            </a:endParaRPr>
          </a:p>
        </p:txBody>
      </p:sp>
      <p:sp>
        <p:nvSpPr>
          <p:cNvPr id="8" name="Sağ Köşeli Ayraç 7"/>
          <p:cNvSpPr/>
          <p:nvPr/>
        </p:nvSpPr>
        <p:spPr>
          <a:xfrm rot="5400000" flipH="1">
            <a:off x="4464844" y="656431"/>
            <a:ext cx="358775" cy="4176713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cxnSp>
        <p:nvCxnSpPr>
          <p:cNvPr id="9" name="Düz Bağlayıcı 8"/>
          <p:cNvCxnSpPr>
            <a:stCxn id="8" idx="2"/>
          </p:cNvCxnSpPr>
          <p:nvPr/>
        </p:nvCxnSpPr>
        <p:spPr>
          <a:xfrm flipV="1">
            <a:off x="4643438" y="1989138"/>
            <a:ext cx="0" cy="576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_s69645"/>
          <p:cNvSpPr>
            <a:spLocks noChangeArrowheads="1"/>
          </p:cNvSpPr>
          <p:nvPr/>
        </p:nvSpPr>
        <p:spPr bwMode="auto">
          <a:xfrm>
            <a:off x="1475656" y="1340768"/>
            <a:ext cx="6264696" cy="648072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tIns="0" rIns="0" bIns="0" anchor="ctr"/>
          <a:lstStyle/>
          <a:p>
            <a:pPr>
              <a:defRPr/>
            </a:pPr>
            <a:endParaRPr lang="tr-TR" sz="1400" dirty="0">
              <a:latin typeface="Times New Roman" pitchFamily="18" charset="0"/>
            </a:endParaRPr>
          </a:p>
          <a:p>
            <a:pPr algn="ctr">
              <a:defRPr/>
            </a:pPr>
            <a:r>
              <a:rPr lang="tr-TR" sz="1400" dirty="0">
                <a:latin typeface="+mn-lt"/>
              </a:rPr>
              <a:t> </a:t>
            </a:r>
            <a:endParaRPr lang="tr-TR" sz="1400" dirty="0">
              <a:latin typeface="Times New Roman" pitchFamily="18" charset="0"/>
            </a:endParaRPr>
          </a:p>
        </p:txBody>
      </p:sp>
      <p:sp>
        <p:nvSpPr>
          <p:cNvPr id="13" name="Başlık 1"/>
          <p:cNvSpPr txBox="1">
            <a:spLocks/>
          </p:cNvSpPr>
          <p:nvPr/>
        </p:nvSpPr>
        <p:spPr bwMode="auto">
          <a:xfrm>
            <a:off x="1258888" y="1230313"/>
            <a:ext cx="6697662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tr-TR" altLang="tr-TR" sz="2400" b="1" kern="0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YURT DIŞI FUARLARA KATILIM TÜRLERİ</a:t>
            </a:r>
            <a:endParaRPr lang="tr-TR" sz="2400" b="1" kern="0" dirty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6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079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89892" y="1370699"/>
            <a:ext cx="8019210" cy="11160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970653" y="1600144"/>
            <a:ext cx="7370956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Milli Katılım: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Türk firmalarının, yurt dışındaki bir fuara görevlendirilen organizatör ile yaptığı toplu katılımlı fuarlardır.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89892" y="2682077"/>
            <a:ext cx="8019210" cy="11160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975243" y="2879909"/>
            <a:ext cx="758889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Türk İhraç Ürünleri Fuarı: 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Görevlendirilen organizatörlerce Türk ihraç ürünlerinin</a:t>
            </a:r>
            <a:r>
              <a:rPr lang="en-US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tanıtımı amacıyla düzenlenen yurt dışı fuarlardır</a:t>
            </a:r>
            <a:r>
              <a:rPr lang="tr-TR" sz="2200" dirty="0" smtClean="0">
                <a:latin typeface="+mj-lt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83827" y="4005395"/>
            <a:ext cx="8019210" cy="11160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97327" y="5307112"/>
            <a:ext cx="8019210" cy="111601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  <a:p>
            <a:pPr>
              <a:defRPr/>
            </a:pPr>
            <a:endParaRPr lang="tr-TR" sz="2000" b="1" dirty="0">
              <a:solidFill>
                <a:schemeClr val="tx2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975244" y="4085489"/>
            <a:ext cx="7616283" cy="91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Sektörel Türk İhraç Ürünleri Fuarı: 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Görevlendirilen   organizatörlerce Türk ihraç ürünlerinin</a:t>
            </a:r>
            <a:r>
              <a:rPr lang="en-US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tanıtımı amacıyla düzenlenen sektörel yurt dışı fuarlardır.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970652" y="5548141"/>
            <a:ext cx="7593485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2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Yabancı Firma Katılımlı Sektörel Fuar: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Görevli organizatörlerce </a:t>
            </a:r>
            <a:r>
              <a:rPr lang="tr-TR" sz="2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sektörel</a:t>
            </a:r>
            <a:r>
              <a:rPr lang="tr-TR" sz="2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yurt dışı fuarlardır.</a:t>
            </a:r>
            <a:endParaRPr lang="en-US" sz="22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Başlık 2"/>
          <p:cNvSpPr>
            <a:spLocks noGrp="1"/>
          </p:cNvSpPr>
          <p:nvPr>
            <p:ph type="title"/>
          </p:nvPr>
        </p:nvSpPr>
        <p:spPr>
          <a:xfrm>
            <a:off x="972742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Yurt Dışı Fuar Organizasyonları</a:t>
            </a:r>
            <a:endParaRPr lang="tr-TR" sz="28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8" name="Resim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9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822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2"/>
          <p:cNvSpPr>
            <a:spLocks noChangeArrowheads="1"/>
          </p:cNvSpPr>
          <p:nvPr/>
        </p:nvSpPr>
        <p:spPr bwMode="auto">
          <a:xfrm>
            <a:off x="704056" y="963410"/>
            <a:ext cx="8216920" cy="555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None/>
              <a:defRPr/>
            </a:pPr>
            <a:r>
              <a:rPr lang="tr-TR" altLang="tr-TR" sz="305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Bireysel Katılım: </a:t>
            </a:r>
            <a:r>
              <a:rPr lang="tr-TR" altLang="tr-TR" sz="305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Bakanlık tarafından ilan edilen ve yurt dışında düzenlenen </a:t>
            </a:r>
            <a:r>
              <a:rPr lang="tr-TR" altLang="tr-TR" sz="3050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sektörel</a:t>
            </a:r>
            <a:r>
              <a:rPr lang="tr-TR" altLang="tr-TR" sz="305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nitelikteki uluslararası fuarlara firmaların doğrudan katılımlarıdır.</a:t>
            </a:r>
          </a:p>
          <a:p>
            <a:pPr eaLnBrk="1" hangingPunct="1">
              <a:lnSpc>
                <a:spcPct val="110000"/>
              </a:lnSpc>
              <a:buNone/>
              <a:defRPr/>
            </a:pPr>
            <a:endParaRPr lang="tr-TR" altLang="tr-TR" sz="3200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buNone/>
              <a:defRPr/>
            </a:pPr>
            <a:endParaRPr lang="tr-TR" altLang="tr-TR" sz="1800" dirty="0" smtClean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buNone/>
              <a:defRPr/>
            </a:pPr>
            <a:r>
              <a:rPr lang="tr-TR" altLang="tr-TR" sz="28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Destek unsurları</a:t>
            </a:r>
            <a:endParaRPr lang="tr-TR" altLang="tr-TR" sz="2800" b="1" dirty="0" smtClean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altLang="tr-TR" sz="2800" dirty="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altLang="tr-TR" sz="2400" i="1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tr-TR" altLang="tr-TR" sz="1600" i="1" dirty="0" smtClean="0">
              <a:latin typeface="+mn-lt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tr-TR" altLang="tr-TR" sz="2400" i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2016 yılında halihazırda bu kapsamda 2896 fuar izni verilmiştir. 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668746" y="3282729"/>
            <a:ext cx="4739268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Fuarın yetkili organizatörüne ödenen boş alan </a:t>
            </a:r>
            <a:r>
              <a:rPr lang="tr-TR" alt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kirası</a:t>
            </a: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r>
              <a:rPr lang="tr-TR" altLang="tr-TR" sz="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 </a:t>
            </a: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r>
              <a:rPr lang="tr-TR" altLang="tr-TR" sz="24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Stand</a:t>
            </a: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 </a:t>
            </a:r>
            <a:r>
              <a:rPr lang="tr-TR" alt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harcamaları</a:t>
            </a: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endParaRPr lang="tr-TR" altLang="tr-TR" sz="800" dirty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Katılımcının nakliye </a:t>
            </a:r>
            <a:r>
              <a:rPr lang="tr-TR" alt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harcamaları</a:t>
            </a: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endParaRPr lang="tr-TR" altLang="tr-TR" sz="800" dirty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CC3300"/>
              </a:buClr>
              <a:defRPr/>
            </a:pPr>
            <a:endParaRPr lang="tr-TR" altLang="tr-TR" sz="800" dirty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buClr>
                <a:srgbClr val="CC3300"/>
              </a:buClr>
              <a:defRPr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Katılımcıların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ekonomi sınıfı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gidiş-dönüş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ulaşım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masrafları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>
            <a:off x="3295471" y="3423414"/>
            <a:ext cx="272915" cy="2029525"/>
          </a:xfrm>
          <a:prstGeom prst="leftBrace">
            <a:avLst>
              <a:gd name="adj1" fmla="val 33884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11" name="Başlık 2"/>
          <p:cNvSpPr>
            <a:spLocks noGrp="1"/>
          </p:cNvSpPr>
          <p:nvPr>
            <p:ph type="title"/>
          </p:nvPr>
        </p:nvSpPr>
        <p:spPr>
          <a:xfrm>
            <a:off x="972742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4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010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32"/>
          <p:cNvSpPr>
            <a:spLocks noChangeArrowheads="1"/>
          </p:cNvSpPr>
          <p:nvPr/>
        </p:nvSpPr>
        <p:spPr bwMode="auto">
          <a:xfrm>
            <a:off x="673138" y="1821585"/>
            <a:ext cx="2610758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tr-TR" altLang="tr-TR" sz="2800" b="1" dirty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Destek unsurları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3668746" y="1456997"/>
            <a:ext cx="47392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Organizatöre ödenen </a:t>
            </a:r>
            <a:r>
              <a:rPr lang="tr-TR" altLang="tr-TR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katılım bedeli</a:t>
            </a: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endParaRPr lang="tr-TR" altLang="tr-TR" sz="1200" dirty="0" smtClean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algn="just">
              <a:lnSpc>
                <a:spcPct val="90000"/>
              </a:lnSpc>
              <a:buClr>
                <a:schemeClr val="accent2"/>
              </a:buClr>
              <a:defRPr/>
            </a:pPr>
            <a:r>
              <a:rPr lang="tr-TR" altLang="tr-TR" sz="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Clr>
                <a:srgbClr val="CC3300"/>
              </a:buClr>
              <a:defRPr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Katılımcıların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ekonomi sınıfı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gidiş-dönüş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ulaşım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masrafları</a:t>
            </a:r>
          </a:p>
        </p:txBody>
      </p:sp>
      <p:sp>
        <p:nvSpPr>
          <p:cNvPr id="15" name="AutoShape 8"/>
          <p:cNvSpPr>
            <a:spLocks/>
          </p:cNvSpPr>
          <p:nvPr/>
        </p:nvSpPr>
        <p:spPr bwMode="auto">
          <a:xfrm>
            <a:off x="3315569" y="1653683"/>
            <a:ext cx="384849" cy="1290237"/>
          </a:xfrm>
          <a:prstGeom prst="leftBrace">
            <a:avLst>
              <a:gd name="adj1" fmla="val 33884"/>
              <a:gd name="adj2" fmla="val 50000"/>
            </a:avLst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16" name="Dikdörtgen 1"/>
          <p:cNvSpPr>
            <a:spLocks noChangeArrowheads="1"/>
          </p:cNvSpPr>
          <p:nvPr/>
        </p:nvSpPr>
        <p:spPr bwMode="auto">
          <a:xfrm>
            <a:off x="689840" y="6061446"/>
            <a:ext cx="8078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accent6"/>
              </a:buClr>
              <a:buNone/>
              <a:defRPr/>
            </a:pPr>
            <a:r>
              <a:rPr lang="tr-TR" altLang="tr-TR" sz="2000" i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2016 yılında halihazırda bu kapsamda; 244 fuar izni verilmiştir.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793700" y="4214166"/>
            <a:ext cx="2369634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800" b="1" dirty="0" smtClean="0">
                <a:solidFill>
                  <a:srgbClr val="B010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Katılım Bedeli</a:t>
            </a:r>
            <a:endParaRPr lang="tr-TR" sz="2800" b="1" dirty="0" smtClean="0">
              <a:solidFill>
                <a:srgbClr val="B010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3680320" y="3470765"/>
            <a:ext cx="4905843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Organizatöre </a:t>
            </a:r>
            <a:r>
              <a:rPr lang="tr-TR" altLang="tr-TR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ödenen </a:t>
            </a: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fuarla ilgili nakliye, gümrükleme, sigorta, yer kirası, </a:t>
            </a:r>
            <a:r>
              <a:rPr lang="tr-TR" altLang="tr-TR" sz="2400" dirty="0" err="1">
                <a:solidFill>
                  <a:schemeClr val="tx2">
                    <a:lumMod val="75000"/>
                  </a:schemeClr>
                </a:solidFill>
                <a:latin typeface="+mn-lt"/>
              </a:rPr>
              <a:t>stand</a:t>
            </a:r>
            <a:r>
              <a:rPr lang="tr-TR" altLang="tr-TR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konstrüksiyonu, dekorasyon giderleri ve verilecek hizmetler toplamının metrekare satış fiyatına yansıtılmış, desteğe esas azami bedel</a:t>
            </a:r>
            <a:endParaRPr lang="tr-TR" sz="2400" dirty="0" smtClean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AutoShape 8"/>
          <p:cNvSpPr>
            <a:spLocks/>
          </p:cNvSpPr>
          <p:nvPr/>
        </p:nvSpPr>
        <p:spPr bwMode="auto">
          <a:xfrm>
            <a:off x="3296015" y="3588109"/>
            <a:ext cx="372731" cy="1754549"/>
          </a:xfrm>
          <a:prstGeom prst="leftBrace">
            <a:avLst>
              <a:gd name="adj1" fmla="val 33884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>
              <a:latin typeface="Arial" charset="0"/>
            </a:endParaRP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28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Yurt Dışı Fuar Organizasyonları</a:t>
            </a:r>
            <a:endParaRPr lang="tr-TR" sz="28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Başlık 2"/>
          <p:cNvSpPr>
            <a:spLocks noGrp="1"/>
          </p:cNvSpPr>
          <p:nvPr>
            <p:ph type="title"/>
          </p:nvPr>
        </p:nvSpPr>
        <p:spPr>
          <a:xfrm>
            <a:off x="972742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2" name="Resim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23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5492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Başlık 2"/>
          <p:cNvSpPr>
            <a:spLocks noGrp="1"/>
          </p:cNvSpPr>
          <p:nvPr>
            <p:ph type="title"/>
          </p:nvPr>
        </p:nvSpPr>
        <p:spPr>
          <a:xfrm>
            <a:off x="1015257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İlave Destek Oranları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 rot="16200000">
            <a:off x="2135749" y="-94499"/>
            <a:ext cx="4869297" cy="7898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Katılımcının,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Gen mühendisliği /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</a:rPr>
              <a:t>biyoteknoloji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Uzay ve havacılık teknolojileri,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İleri malzeme teknolojileri,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</a:rPr>
              <a:t>Nano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teknoloji,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Teknik tekstil,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Yenilenebilir enerji, </a:t>
            </a:r>
          </a:p>
          <a:p>
            <a:pPr marL="193675" indent="6350" defTabSz="914400" eaLnBrk="1" hangingPunct="1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Donanım (hardware), bilişim ve elektronik konularında üretim yapması halinde, </a:t>
            </a:r>
          </a:p>
          <a:p>
            <a:pPr marL="193675" indent="6350" defTabSz="91440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tr-TR" altLang="tr-T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% 50 destek oranına 25 puan ilave edilir.</a:t>
            </a:r>
            <a:endParaRPr lang="en-US" altLang="tr-TR" sz="27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10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25325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EDFEA5-6A27-4F64-B93A-2946D38D18B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Başlık 2"/>
          <p:cNvSpPr>
            <a:spLocks noGrp="1"/>
          </p:cNvSpPr>
          <p:nvPr>
            <p:ph type="title"/>
          </p:nvPr>
        </p:nvSpPr>
        <p:spPr>
          <a:xfrm>
            <a:off x="1015257" y="332712"/>
            <a:ext cx="8028383" cy="396000"/>
          </a:xfrm>
        </p:spPr>
        <p:txBody>
          <a:bodyPr/>
          <a:lstStyle/>
          <a:p>
            <a:pPr algn="ctr"/>
            <a:r>
              <a:rPr lang="tr-TR" dirty="0" smtClean="0"/>
              <a:t>Yurt Dışı Fuar Desteği</a:t>
            </a:r>
            <a:endParaRPr lang="tr-TR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21258" y="884459"/>
            <a:ext cx="4742486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tr-TR" sz="3200" b="1" i="1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İlave Destek Oranları</a:t>
            </a:r>
            <a:endParaRPr lang="tr-TR" sz="3200" i="1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 rot="16200000">
            <a:off x="2087637" y="-386774"/>
            <a:ext cx="5104635" cy="867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3675" indent="6350"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Katılımcının, </a:t>
            </a:r>
            <a:r>
              <a:rPr lang="tr-TR" altLang="tr-TR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Sektörel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D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ış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Ticaret 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irketi (SD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 olmas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ı</a:t>
            </a:r>
            <a:r>
              <a:rPr lang="tr-TR" alt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durumunda,</a:t>
            </a:r>
          </a:p>
          <a:p>
            <a:pPr marL="193675" indent="6350"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lang="tr-TR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36575" defTabSz="914400"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Bireysel katılımlarda:</a:t>
            </a:r>
          </a:p>
          <a:p>
            <a:pPr marL="193675" indent="0" defTabSz="9144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 Bo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alan kiras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n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n tamam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ı,</a:t>
            </a:r>
          </a:p>
          <a:p>
            <a:pPr marL="193675" indent="0" defTabSz="9144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- Nakliye ve 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stand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harcamalar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ı ile 50m2 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</a:rPr>
              <a:t>lik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alana kadar (50m2 dahil)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2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temsilcinin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, 50m2 üzerinde ise 3 temsilcinin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ekonomi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s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</a:rPr>
              <a:t>ınıfı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gidi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-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d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ö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n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ü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ula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</a:rPr>
              <a:t>şı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m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masraflar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n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n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%75’i, 15.000 ABD Dolar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’nı a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mamak üzere destek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lenir.</a:t>
            </a:r>
          </a:p>
          <a:p>
            <a:pPr marL="193675" indent="0" defTabSz="9144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tr-TR" altLang="tr-TR" sz="1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36575" defTabSz="914400" eaLnBrk="1" hangingPunct="1">
              <a:lnSpc>
                <a:spcPct val="120000"/>
              </a:lnSpc>
              <a:spcBef>
                <a:spcPct val="0"/>
              </a:spcBef>
              <a:defRPr/>
            </a:pP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Yurt dışı fuar organizasyonlarına katılımlarda:</a:t>
            </a:r>
          </a:p>
          <a:p>
            <a:pPr marL="193675" indent="0" defTabSz="9144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- K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at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ılı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m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bedeli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esas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al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narak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hesaplanan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destek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tutar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</a:rPr>
              <a:t>ını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a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mamak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kayd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ı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yla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organizat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ö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 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ö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denen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fatura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tutar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ı ve 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50m2 </a:t>
            </a:r>
            <a:r>
              <a:rPr lang="tr-TR" altLang="tr-TR" sz="2000" dirty="0" err="1" smtClean="0">
                <a:solidFill>
                  <a:schemeClr val="tx2">
                    <a:lumMod val="75000"/>
                  </a:schemeClr>
                </a:solidFill>
              </a:rPr>
              <a:t>lik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 alana kadar (50m2 dahil)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2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temsilcinin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, 50m2 üzerinde ise 3 temsilcinin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ekonomi s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ınıfı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 gidi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-dönü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 ula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şı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m masrafla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rını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n %75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cs typeface="Times New Roman" panose="02020603050405020304" pitchFamily="18" charset="0"/>
              </a:rPr>
              <a:t>i,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 genel fuarlarda 10.000 $, </a:t>
            </a:r>
            <a:r>
              <a:rPr lang="tr-TR" sz="2000" dirty="0" err="1" smtClean="0">
                <a:solidFill>
                  <a:schemeClr val="tx2">
                    <a:lumMod val="75000"/>
                  </a:schemeClr>
                </a:solidFill>
              </a:rPr>
              <a:t>sektörel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 fuarlarda 15.000 $’ı aşmamak üzere 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destek</a:t>
            </a:r>
            <a:r>
              <a:rPr lang="tr-TR" altLang="tr-TR" sz="2000" dirty="0" smtClean="0">
                <a:solidFill>
                  <a:schemeClr val="tx2">
                    <a:lumMod val="75000"/>
                  </a:schemeClr>
                </a:solidFill>
              </a:rPr>
              <a:t>lenir.</a:t>
            </a:r>
          </a:p>
          <a:p>
            <a:pPr marL="193675" indent="0" defTabSz="91440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tr-TR" altLang="tr-TR" sz="2000" dirty="0" smtClean="0"/>
              <a:t>                                                                          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571" y="301021"/>
            <a:ext cx="822866" cy="535691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 noGrp="1"/>
          </p:cNvSpPr>
          <p:nvPr/>
        </p:nvSpPr>
        <p:spPr>
          <a:xfrm>
            <a:off x="1828800" y="6524625"/>
            <a:ext cx="5672138" cy="252413"/>
          </a:xfrm>
          <a:prstGeom prst="rect">
            <a:avLst/>
          </a:prstGeom>
          <a:noFill/>
        </p:spPr>
        <p:txBody>
          <a:bodyPr/>
          <a:lstStyle/>
          <a:p>
            <a:pPr algn="ctr">
              <a:defRPr/>
            </a:pPr>
            <a:r>
              <a:rPr lang="tr-TR" sz="1600" b="1" dirty="0">
                <a:solidFill>
                  <a:prstClr val="white">
                    <a:lumMod val="8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T.C. EKONOMİ BAKANLIĞI</a:t>
            </a:r>
            <a:endParaRPr lang="en-US" sz="1600" b="1" dirty="0">
              <a:solidFill>
                <a:prstClr val="white">
                  <a:lumMod val="8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2076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heme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ffectLst/>
        <a:extLst/>
      </a:spPr>
      <a:bodyPr>
        <a:spAutoFit/>
      </a:bodyPr>
      <a:lstStyle>
        <a:defPPr algn="ctr" defTabSz="914400" eaLnBrk="1" hangingPunct="1">
          <a:defRPr sz="2400" b="1" u="sng" dirty="0" smtClean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8823</TotalTime>
  <Words>1305</Words>
  <Application>Microsoft Office PowerPoint</Application>
  <PresentationFormat>Ekran Gösterisi (4:3)</PresentationFormat>
  <Paragraphs>271</Paragraphs>
  <Slides>20</Slides>
  <Notes>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30" baseType="lpstr">
      <vt:lpstr>ＭＳ Ｐゴシック</vt:lpstr>
      <vt:lpstr>Arial</vt:lpstr>
      <vt:lpstr>Arial Narrow</vt:lpstr>
      <vt:lpstr>Arial Tur</vt:lpstr>
      <vt:lpstr>Calibri</vt:lpstr>
      <vt:lpstr>Times New Roman</vt:lpstr>
      <vt:lpstr>Trebuchet MS</vt:lpstr>
      <vt:lpstr>Wingdings</vt:lpstr>
      <vt:lpstr>Theme1</vt:lpstr>
      <vt:lpstr>Çalışma Sayfası</vt:lpstr>
      <vt:lpstr>PowerPoint Sunusu</vt:lpstr>
      <vt:lpstr>PowerPoint Sunusu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Yurt Dışı Fuar Desteği</vt:lpstr>
      <vt:lpstr>PowerPoint Sunusu</vt:lpstr>
      <vt:lpstr>2009/5 SAYILI TEBLİĞ  DEĞİŞİKLİK GEREKÇESİ</vt:lpstr>
      <vt:lpstr>YENİ KARAR </vt:lpstr>
      <vt:lpstr>PowerPoint Sunusu</vt:lpstr>
      <vt:lpstr>SEKTÖREL NİTELİKLİ ULUSLARARASI YURT İÇİ FUARLARIN DESTEKLENMESİ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guldalis</dc:creator>
  <cp:lastModifiedBy>Hıfzı Oğuz KORKMAZ</cp:lastModifiedBy>
  <cp:revision>949</cp:revision>
  <cp:lastPrinted>2017-04-11T13:29:18Z</cp:lastPrinted>
  <dcterms:created xsi:type="dcterms:W3CDTF">2012-03-02T01:46:24Z</dcterms:created>
  <dcterms:modified xsi:type="dcterms:W3CDTF">2017-04-11T13:29:22Z</dcterms:modified>
</cp:coreProperties>
</file>